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60" r:id="rId2"/>
    <p:sldId id="562" r:id="rId3"/>
    <p:sldId id="569" r:id="rId4"/>
    <p:sldId id="578" r:id="rId5"/>
    <p:sldId id="577" r:id="rId6"/>
    <p:sldId id="563" r:id="rId7"/>
    <p:sldId id="564" r:id="rId8"/>
    <p:sldId id="570" r:id="rId9"/>
    <p:sldId id="565" r:id="rId10"/>
    <p:sldId id="571" r:id="rId11"/>
    <p:sldId id="572" r:id="rId12"/>
    <p:sldId id="573" r:id="rId13"/>
    <p:sldId id="574" r:id="rId14"/>
    <p:sldId id="575" r:id="rId15"/>
    <p:sldId id="576" r:id="rId16"/>
    <p:sldId id="579" r:id="rId17"/>
    <p:sldId id="580" r:id="rId18"/>
    <p:sldId id="561" r:id="rId1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ępień Jakub" initials="SJ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6600"/>
    <a:srgbClr val="003300"/>
    <a:srgbClr val="99FFCC"/>
    <a:srgbClr val="FFCCCC"/>
    <a:srgbClr val="CCECFF"/>
    <a:srgbClr val="19FF81"/>
    <a:srgbClr val="00DA6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68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3849688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A6B55D7-283C-4A88-A13D-C541C9EDF127}" type="datetime1">
              <a: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2019-12-02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9428158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3849688" y="9428158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682D695-206F-4218-8620-2F7E55343EB9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769081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idx="1"/>
          </p:nvPr>
        </p:nvSpPr>
        <p:spPr>
          <a:xfrm>
            <a:off x="3849688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CA77617-EF9D-464E-A134-D1285C15BA39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2" y="744541"/>
            <a:ext cx="4962521" cy="3722686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Symbol zastępczy notatek 4"/>
          <p:cNvSpPr txBox="1">
            <a:spLocks noGrp="1"/>
          </p:cNvSpPr>
          <p:nvPr>
            <p:ph type="body" sz="quarter" idx="3"/>
          </p:nvPr>
        </p:nvSpPr>
        <p:spPr>
          <a:xfrm>
            <a:off x="679454" y="4716466"/>
            <a:ext cx="5438778" cy="44656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9428158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3849688" y="9428158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</a:defRPr>
            </a:lvl1pPr>
          </a:lstStyle>
          <a:p>
            <a:pPr lvl="0"/>
            <a:fld id="{5486E1A8-0C5B-43A3-BCA8-637E08F9E315}" type="slidenum">
              <a:rPr/>
              <a:pPr lvl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14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3"/>
          <p:cNvSpPr/>
          <p:nvPr/>
        </p:nvSpPr>
        <p:spPr>
          <a:xfrm>
            <a:off x="0" y="5970583"/>
            <a:ext cx="9144000" cy="88741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3" name="Prostokąt 4"/>
          <p:cNvSpPr/>
          <p:nvPr/>
        </p:nvSpPr>
        <p:spPr>
          <a:xfrm>
            <a:off x="-9528" y="6053135"/>
            <a:ext cx="2249488" cy="712783"/>
          </a:xfrm>
          <a:prstGeom prst="rect">
            <a:avLst/>
          </a:prstGeom>
          <a:solidFill>
            <a:srgbClr val="44884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4" name="Prostokąt 5"/>
          <p:cNvSpPr/>
          <p:nvPr/>
        </p:nvSpPr>
        <p:spPr>
          <a:xfrm>
            <a:off x="2359023" y="6043617"/>
            <a:ext cx="6784976" cy="714375"/>
          </a:xfrm>
          <a:prstGeom prst="rect">
            <a:avLst/>
          </a:prstGeom>
          <a:solidFill>
            <a:srgbClr val="44884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grpSp>
        <p:nvGrpSpPr>
          <p:cNvPr id="5" name="Grupa 12"/>
          <p:cNvGrpSpPr/>
          <p:nvPr/>
        </p:nvGrpSpPr>
        <p:grpSpPr>
          <a:xfrm>
            <a:off x="0" y="4652960"/>
            <a:ext cx="9144000" cy="1362082"/>
            <a:chOff x="0" y="4652960"/>
            <a:chExt cx="9144000" cy="1362082"/>
          </a:xfrm>
        </p:grpSpPr>
        <p:pic>
          <p:nvPicPr>
            <p:cNvPr id="6" name="Obraz 14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134892" y="4702832"/>
              <a:ext cx="1045360" cy="74042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" name="Grupa 8"/>
            <p:cNvGrpSpPr/>
            <p:nvPr/>
          </p:nvGrpSpPr>
          <p:grpSpPr>
            <a:xfrm>
              <a:off x="0" y="4652960"/>
              <a:ext cx="9144000" cy="1362082"/>
              <a:chOff x="0" y="4652960"/>
              <a:chExt cx="9144000" cy="1362082"/>
            </a:xfrm>
          </p:grpSpPr>
          <p:pic>
            <p:nvPicPr>
              <p:cNvPr id="8" name="Obraz 9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>
              <a:xfrm>
                <a:off x="7668350" y="4652960"/>
                <a:ext cx="1363141" cy="813633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9" name="Grupa 10"/>
              <p:cNvGrpSpPr/>
              <p:nvPr/>
            </p:nvGrpSpPr>
            <p:grpSpPr>
              <a:xfrm>
                <a:off x="0" y="4665771"/>
                <a:ext cx="9144000" cy="1349271"/>
                <a:chOff x="0" y="4665771"/>
                <a:chExt cx="9144000" cy="1349271"/>
              </a:xfrm>
            </p:grpSpPr>
            <p:sp>
              <p:nvSpPr>
                <p:cNvPr id="10" name="pole tekstowe 11"/>
                <p:cNvSpPr txBox="1"/>
                <p:nvPr/>
              </p:nvSpPr>
              <p:spPr>
                <a:xfrm>
                  <a:off x="0" y="5553078"/>
                  <a:ext cx="9144000" cy="46196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wrap="square" lIns="91440" tIns="45720" rIns="91440" bIns="45720" anchor="t" anchorCtr="1" compatLnSpc="1">
                  <a:spAutoFit/>
                </a:bodyPr>
                <a:lstStyle/>
                <a:p>
                  <a:pPr marL="0" marR="0" lvl="0" indent="0" algn="ctr" defTabSz="914400" rtl="0" fontAlgn="auto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pl-PL" sz="800" b="0" i="0" u="none" strike="noStrike" kern="1200" cap="none" spc="0" baseline="0">
                      <a:solidFill>
                        <a:srgbClr val="004393"/>
                      </a:solidFill>
                      <a:uFillTx/>
                      <a:latin typeface="Tahoma" pitchFamily="34"/>
                      <a:cs typeface="Tahoma" pitchFamily="34"/>
                    </a:rPr>
                    <a:t>„Europejski Fundusz Rolny na rzecz Rozwoju Obszarów Wiejskich: Europa inwestująca w obszary wiejskie.”</a:t>
                  </a:r>
                </a:p>
                <a:p>
                  <a:pPr marL="0" marR="0" lvl="0" indent="0" algn="ctr" defTabSz="914400" rtl="0" fontAlgn="auto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pl-PL" sz="800" b="0" i="0" u="none" strike="noStrike" kern="1200" cap="none" spc="0" baseline="0">
                      <a:solidFill>
                        <a:srgbClr val="004393"/>
                      </a:solidFill>
                      <a:uFillTx/>
                      <a:latin typeface="Tahoma" pitchFamily="34"/>
                      <a:cs typeface="Tahoma" pitchFamily="34"/>
                    </a:rPr>
                    <a:t>Prezentacja opracowana przez Departament Rozwoju Obszarów Wiejskich Ministerstwa Rolnictwa i Rozwoju Wsi.</a:t>
                  </a:r>
                </a:p>
                <a:p>
                  <a:pPr marL="0" marR="0" lvl="0" indent="0" algn="ctr" defTabSz="914400" rtl="0" fontAlgn="auto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pl-PL" sz="800" b="0" i="0" u="none" strike="noStrike" kern="1200" cap="none" spc="0" baseline="0">
                      <a:solidFill>
                        <a:srgbClr val="004393"/>
                      </a:solidFill>
                      <a:uFillTx/>
                      <a:latin typeface="Tahoma" pitchFamily="34"/>
                      <a:cs typeface="Tahoma" pitchFamily="34"/>
                    </a:rPr>
                    <a:t>Instytucja Zarządzająca Programem Rozwoju Obszarów Wiejskich na lata 2014-2020 – Minister Rolnictwa i Rozwoju Wsi.</a:t>
                  </a:r>
                </a:p>
              </p:txBody>
            </p:sp>
            <p:pic>
              <p:nvPicPr>
                <p:cNvPr id="11" name="Obraz 23" descr="logo_ministerstwa.jpg"/>
                <p:cNvPicPr>
                  <a:picLocks noChangeAspect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>
                <a:xfrm>
                  <a:off x="4139955" y="4665771"/>
                  <a:ext cx="796744" cy="78710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</p:grpSp>
      <p:sp>
        <p:nvSpPr>
          <p:cNvPr id="12" name="Podtytuł 8"/>
          <p:cNvSpPr txBox="1">
            <a:spLocks noGrp="1"/>
          </p:cNvSpPr>
          <p:nvPr>
            <p:ph type="subTitle" idx="4294967295"/>
          </p:nvPr>
        </p:nvSpPr>
        <p:spPr>
          <a:xfrm>
            <a:off x="2362196" y="6050036"/>
            <a:ext cx="6705596" cy="685800"/>
          </a:xfrm>
        </p:spPr>
        <p:txBody>
          <a:bodyPr anchor="ctr"/>
          <a:lstStyle>
            <a:lvl1pPr marL="0" indent="0">
              <a:buNone/>
              <a:defRPr sz="26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13" name="Tytuł 1"/>
          <p:cNvSpPr txBox="1">
            <a:spLocks noGrp="1"/>
          </p:cNvSpPr>
          <p:nvPr>
            <p:ph type="title"/>
          </p:nvPr>
        </p:nvSpPr>
        <p:spPr>
          <a:xfrm>
            <a:off x="612648" y="1646313"/>
            <a:ext cx="8153403" cy="2934812"/>
          </a:xfrm>
        </p:spPr>
        <p:txBody>
          <a:bodyPr anchorCtr="1"/>
          <a:lstStyle>
            <a:lvl1pPr algn="ctr">
              <a:defRPr>
                <a:solidFill>
                  <a:srgbClr val="44884F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4" name="Symbol zastępczy daty 27"/>
          <p:cNvSpPr txBox="1">
            <a:spLocks noGrp="1"/>
          </p:cNvSpPr>
          <p:nvPr>
            <p:ph type="dt" sz="half" idx="7"/>
          </p:nvPr>
        </p:nvSpPr>
        <p:spPr>
          <a:xfrm>
            <a:off x="76196" y="6069009"/>
            <a:ext cx="2057400" cy="685800"/>
          </a:xfrm>
        </p:spPr>
        <p:txBody>
          <a:bodyPr anchorCtr="1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lvl="0"/>
            <a:fld id="{DCF09F44-E4C4-4108-90D1-BAC450FBA194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15" name="Symbol zastępczy stopki 16"/>
          <p:cNvSpPr txBox="1">
            <a:spLocks noGrp="1"/>
          </p:cNvSpPr>
          <p:nvPr>
            <p:ph type="ftr" sz="quarter" idx="9"/>
          </p:nvPr>
        </p:nvSpPr>
        <p:spPr>
          <a:xfrm>
            <a:off x="2085975" y="236536"/>
            <a:ext cx="5867403" cy="365129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 lvl="0"/>
            <a:endParaRPr lang="pl-PL"/>
          </a:p>
        </p:txBody>
      </p:sp>
      <p:sp>
        <p:nvSpPr>
          <p:cNvPr id="16" name="Symbol zastępczy numeru slajdu 28"/>
          <p:cNvSpPr txBox="1">
            <a:spLocks noGrp="1"/>
          </p:cNvSpPr>
          <p:nvPr>
            <p:ph type="sldNum" sz="quarter" idx="8"/>
          </p:nvPr>
        </p:nvSpPr>
        <p:spPr>
          <a:xfrm>
            <a:off x="8001000" y="228600"/>
            <a:ext cx="838203" cy="381003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 lvl="0"/>
            <a:fld id="{9CBF40FE-D527-41B1-8710-32DC245183F9}" type="slidenum">
              <a:rPr/>
              <a:pPr lvl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75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1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425CDF-15D7-42DE-8546-3EE19A8CAEAF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5" name="Symbol zastępczy stopki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2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26BD3F-C3BA-42AC-805F-E1CC93BD0512}" type="slidenum">
              <a:rPr/>
              <a:pPr lvl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45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3"/>
          <p:cNvSpPr/>
          <p:nvPr/>
        </p:nvSpPr>
        <p:spPr>
          <a:xfrm>
            <a:off x="6096003" y="0"/>
            <a:ext cx="32067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3" name="Prostokąt 4"/>
          <p:cNvSpPr/>
          <p:nvPr/>
        </p:nvSpPr>
        <p:spPr>
          <a:xfrm>
            <a:off x="6142033" y="609603"/>
            <a:ext cx="228600" cy="6248396"/>
          </a:xfrm>
          <a:prstGeom prst="rect">
            <a:avLst/>
          </a:prstGeom>
          <a:solidFill>
            <a:srgbClr val="44884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4" name="Prostokąt 5"/>
          <p:cNvSpPr/>
          <p:nvPr/>
        </p:nvSpPr>
        <p:spPr>
          <a:xfrm>
            <a:off x="6142033" y="0"/>
            <a:ext cx="228600" cy="533396"/>
          </a:xfrm>
          <a:prstGeom prst="rect">
            <a:avLst/>
          </a:prstGeom>
          <a:solidFill>
            <a:srgbClr val="44884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5" name="Tytuł pionowy 1"/>
          <p:cNvSpPr txBox="1">
            <a:spLocks noGrp="1"/>
          </p:cNvSpPr>
          <p:nvPr>
            <p:ph type="title" orient="vert"/>
          </p:nvPr>
        </p:nvSpPr>
        <p:spPr>
          <a:xfrm>
            <a:off x="6553203" y="609603"/>
            <a:ext cx="2057400" cy="5516566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6" name="Symbol zastępczy tytułu pionowego 2"/>
          <p:cNvSpPr txBox="1">
            <a:spLocks noGrp="1"/>
          </p:cNvSpPr>
          <p:nvPr>
            <p:ph type="body" orient="vert" idx="1"/>
          </p:nvPr>
        </p:nvSpPr>
        <p:spPr>
          <a:xfrm>
            <a:off x="457200" y="609603"/>
            <a:ext cx="5562596" cy="551656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3"/>
          <p:cNvSpPr txBox="1">
            <a:spLocks noGrp="1"/>
          </p:cNvSpPr>
          <p:nvPr>
            <p:ph type="dt" sz="half" idx="7"/>
          </p:nvPr>
        </p:nvSpPr>
        <p:spPr>
          <a:xfrm>
            <a:off x="6553203" y="6248396"/>
            <a:ext cx="220980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2BF3491-F6AE-4E4B-832A-51315483C9C2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8" name="Symbol zastępczy stopki 4"/>
          <p:cNvSpPr txBox="1">
            <a:spLocks noGrp="1"/>
          </p:cNvSpPr>
          <p:nvPr>
            <p:ph type="ftr" sz="quarter" idx="9"/>
          </p:nvPr>
        </p:nvSpPr>
        <p:spPr>
          <a:xfrm>
            <a:off x="457200" y="6248396"/>
            <a:ext cx="5573716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Symbol zastępczy numeru slajdu 5"/>
          <p:cNvSpPr txBox="1">
            <a:spLocks noGrp="1"/>
          </p:cNvSpPr>
          <p:nvPr>
            <p:ph type="sldNum" sz="quarter" idx="8"/>
          </p:nvPr>
        </p:nvSpPr>
        <p:spPr>
          <a:xfrm rot="5400013">
            <a:off x="5989634" y="144461"/>
            <a:ext cx="533396" cy="244473"/>
          </a:xfrm>
        </p:spPr>
        <p:txBody>
          <a:bodyPr/>
          <a:lstStyle>
            <a:lvl1pPr>
              <a:defRPr/>
            </a:lvl1pPr>
          </a:lstStyle>
          <a:p>
            <a:pPr lvl="0"/>
            <a:fld id="{4B5CAF3F-E234-4C09-87A0-3CA355201CB7}" type="slidenum">
              <a:rPr/>
              <a:pPr lvl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20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95735" y="5876921"/>
            <a:ext cx="862014" cy="863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596185" y="5826127"/>
            <a:ext cx="1368427" cy="888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4" descr="https://encrypted-tbn0.gstatic.com/images?q=tbn:ANd9GcTkX0Rh93x6eulLN4WKMtl8Fd9ma6thXQiEPf0DXT7GMoNw0TyEu4dve7z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79386" y="5876921"/>
            <a:ext cx="1189040" cy="7921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ytuł 1"/>
          <p:cNvSpPr txBox="1">
            <a:spLocks noGrp="1"/>
          </p:cNvSpPr>
          <p:nvPr>
            <p:ph type="title"/>
          </p:nvPr>
        </p:nvSpPr>
        <p:spPr>
          <a:xfrm>
            <a:off x="612648" y="228600"/>
            <a:ext cx="8153403" cy="990596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6" name="Symbol zastępczy zawartości 7"/>
          <p:cNvSpPr txBox="1">
            <a:spLocks noGrp="1"/>
          </p:cNvSpPr>
          <p:nvPr>
            <p:ph idx="1"/>
          </p:nvPr>
        </p:nvSpPr>
        <p:spPr>
          <a:xfrm>
            <a:off x="612648" y="1600200"/>
            <a:ext cx="8153403" cy="422619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1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E1F2AA-642C-464A-943D-292BE900CC11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8" name="Symbol zastępczy stopki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Symbol zastępczy numeru slajdu 2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A4B504-622A-42BD-AC18-2E9481F647B2}" type="slidenum">
              <a:rPr/>
              <a:pPr lvl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877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3"/>
          <p:cNvSpPr/>
          <p:nvPr/>
        </p:nvSpPr>
        <p:spPr>
          <a:xfrm>
            <a:off x="0" y="1524003"/>
            <a:ext cx="9144000" cy="1143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3" name="Prostokąt 4"/>
          <p:cNvSpPr/>
          <p:nvPr/>
        </p:nvSpPr>
        <p:spPr>
          <a:xfrm>
            <a:off x="0" y="1600200"/>
            <a:ext cx="1295403" cy="990596"/>
          </a:xfrm>
          <a:prstGeom prst="rect">
            <a:avLst/>
          </a:prstGeom>
          <a:solidFill>
            <a:srgbClr val="44884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4" name="Prostokąt 5"/>
          <p:cNvSpPr/>
          <p:nvPr/>
        </p:nvSpPr>
        <p:spPr>
          <a:xfrm>
            <a:off x="1371600" y="1600200"/>
            <a:ext cx="7772400" cy="990596"/>
          </a:xfrm>
          <a:prstGeom prst="rect">
            <a:avLst/>
          </a:prstGeom>
          <a:solidFill>
            <a:srgbClr val="44884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5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1371600" y="2743200"/>
            <a:ext cx="7123111" cy="1673223"/>
          </a:xfrm>
        </p:spPr>
        <p:txBody>
          <a:bodyPr/>
          <a:lstStyle>
            <a:lvl1pPr marL="0" indent="0">
              <a:buNone/>
              <a:defRPr sz="2800">
                <a:solidFill>
                  <a:srgbClr val="00843C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Tytuł 1"/>
          <p:cNvSpPr txBox="1">
            <a:spLocks noGrp="1"/>
          </p:cNvSpPr>
          <p:nvPr>
            <p:ph type="title"/>
          </p:nvPr>
        </p:nvSpPr>
        <p:spPr>
          <a:xfrm>
            <a:off x="1371600" y="1600200"/>
            <a:ext cx="7619996" cy="99059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7" name="Symbol zastępczy daty 1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4E3DA1-098B-4AF7-858E-6F022B034AAD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8" name="Symbol zastępczy numeru slajdu 12"/>
          <p:cNvSpPr txBox="1">
            <a:spLocks noGrp="1"/>
          </p:cNvSpPr>
          <p:nvPr>
            <p:ph type="sldNum" sz="quarter" idx="8"/>
          </p:nvPr>
        </p:nvSpPr>
        <p:spPr>
          <a:xfrm>
            <a:off x="0" y="1752603"/>
            <a:ext cx="1295403" cy="701673"/>
          </a:xfrm>
        </p:spPr>
        <p:txBody>
          <a:bodyPr/>
          <a:lstStyle>
            <a:lvl1pPr>
              <a:defRPr sz="2400"/>
            </a:lvl1pPr>
          </a:lstStyle>
          <a:p>
            <a:pPr lvl="0"/>
            <a:fld id="{ED1ECFCF-92B2-4614-AC64-A2AA556E15FD}" type="slidenum">
              <a:rPr/>
              <a:pPr lvl="0"/>
              <a:t>‹#›</a:t>
            </a:fld>
            <a:endParaRPr lang="pl-PL"/>
          </a:p>
        </p:txBody>
      </p:sp>
      <p:sp>
        <p:nvSpPr>
          <p:cNvPr id="9" name="Symbol zastępczy stopki 1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678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8"/>
          <p:cNvSpPr txBox="1">
            <a:spLocks noGrp="1"/>
          </p:cNvSpPr>
          <p:nvPr>
            <p:ph idx="1"/>
          </p:nvPr>
        </p:nvSpPr>
        <p:spPr>
          <a:xfrm>
            <a:off x="609603" y="1589565"/>
            <a:ext cx="3886200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10"/>
          <p:cNvSpPr txBox="1">
            <a:spLocks noGrp="1"/>
          </p:cNvSpPr>
          <p:nvPr>
            <p:ph idx="2"/>
          </p:nvPr>
        </p:nvSpPr>
        <p:spPr>
          <a:xfrm>
            <a:off x="4844902" y="1589565"/>
            <a:ext cx="3886200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AF75DE-BB7F-4793-BF5C-A6E3BD533EA4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6" name="Symbol zastępczy numeru slajdu 9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BC7D2E-E953-4E53-823B-DE4E604F5801}" type="slidenum">
              <a:rPr/>
              <a:pPr lvl="0"/>
              <a:t>‹#›</a:t>
            </a:fld>
            <a:endParaRPr lang="pl-PL"/>
          </a:p>
        </p:txBody>
      </p:sp>
      <p:sp>
        <p:nvSpPr>
          <p:cNvPr id="7" name="Symbol zastępczy stopki 11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215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533396" y="273048"/>
            <a:ext cx="8153403" cy="8699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10"/>
          <p:cNvSpPr txBox="1">
            <a:spLocks noGrp="1"/>
          </p:cNvSpPr>
          <p:nvPr>
            <p:ph idx="2"/>
          </p:nvPr>
        </p:nvSpPr>
        <p:spPr>
          <a:xfrm>
            <a:off x="609603" y="2438403"/>
            <a:ext cx="3886200" cy="35814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12"/>
          <p:cNvSpPr txBox="1">
            <a:spLocks noGrp="1"/>
          </p:cNvSpPr>
          <p:nvPr>
            <p:ph idx="4"/>
          </p:nvPr>
        </p:nvSpPr>
        <p:spPr>
          <a:xfrm>
            <a:off x="4800600" y="2438403"/>
            <a:ext cx="3886200" cy="35814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15"/>
          <p:cNvSpPr txBox="1">
            <a:spLocks noGrp="1"/>
          </p:cNvSpPr>
          <p:nvPr>
            <p:ph type="body" idx="1"/>
          </p:nvPr>
        </p:nvSpPr>
        <p:spPr>
          <a:xfrm>
            <a:off x="609603" y="1752603"/>
            <a:ext cx="3886200" cy="640080"/>
          </a:xfrm>
          <a:solidFill>
            <a:srgbClr val="44884F"/>
          </a:solidFill>
        </p:spPr>
        <p:txBody>
          <a:bodyPr anchor="ctr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tekstu 14"/>
          <p:cNvSpPr txBox="1">
            <a:spLocks noGrp="1"/>
          </p:cNvSpPr>
          <p:nvPr>
            <p:ph type="body" idx="3"/>
          </p:nvPr>
        </p:nvSpPr>
        <p:spPr>
          <a:xfrm>
            <a:off x="4800600" y="1752603"/>
            <a:ext cx="3886200" cy="640080"/>
          </a:xfrm>
          <a:solidFill>
            <a:srgbClr val="00B050"/>
          </a:solidFill>
        </p:spPr>
        <p:txBody>
          <a:bodyPr anchor="ctr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daty 9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E50DDC-194E-4F3F-9715-A02B0466C4A6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8" name="Symbol zastępczy numeru slajdu 11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8689F1-39C7-43E1-9AF3-C5E12A1BE8A3}" type="slidenum">
              <a:rPr/>
              <a:pPr lvl="0"/>
              <a:t>‹#›</a:t>
            </a:fld>
            <a:endParaRPr lang="pl-PL"/>
          </a:p>
        </p:txBody>
      </p:sp>
      <p:sp>
        <p:nvSpPr>
          <p:cNvPr id="9" name="Symbol zastępczy stopki 1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290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1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79EDFC-9BEF-4A41-A079-01A751E20CE6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4" name="Symbol zastępczy stopki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2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8FCABB-BDAF-4052-99FD-8F3D17B80CE2}" type="slidenum">
              <a:rPr/>
              <a:pPr lvl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280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EF1E48-C041-4DEB-9ADC-4461DBE42851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3" name="Symbol zastępczy stopki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numeru slajdu 3"/>
          <p:cNvSpPr txBox="1">
            <a:spLocks noGrp="1"/>
          </p:cNvSpPr>
          <p:nvPr>
            <p:ph type="sldNum" sz="quarter" idx="8"/>
          </p:nvPr>
        </p:nvSpPr>
        <p:spPr>
          <a:xfrm>
            <a:off x="0" y="6248396"/>
            <a:ext cx="533396" cy="381003"/>
          </a:xfrm>
        </p:spPr>
        <p:txBody>
          <a:bodyPr/>
          <a:lstStyle>
            <a:lvl1pPr>
              <a:defRPr>
                <a:solidFill>
                  <a:srgbClr val="00843C"/>
                </a:solidFill>
              </a:defRPr>
            </a:lvl1pPr>
          </a:lstStyle>
          <a:p>
            <a:pPr lvl="0"/>
            <a:fld id="{87E490D4-B22A-47EE-89EB-4F96A830C90A}" type="slidenum">
              <a:rPr/>
              <a:pPr lvl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61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609603" y="273048"/>
            <a:ext cx="8077196" cy="8699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2"/>
          </p:nvPr>
        </p:nvSpPr>
        <p:spPr>
          <a:xfrm>
            <a:off x="609603" y="1752603"/>
            <a:ext cx="1600200" cy="4343400"/>
          </a:xfrm>
          <a:solidFill>
            <a:srgbClr val="44884F"/>
          </a:solidFill>
          <a:ln w="50804">
            <a:solidFill>
              <a:srgbClr val="44884F"/>
            </a:solidFill>
            <a:prstDash val="solid"/>
            <a:miter/>
          </a:ln>
        </p:spPr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>
                <a:solidFill>
                  <a:srgbClr val="44884F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8"/>
          <p:cNvSpPr txBox="1">
            <a:spLocks noGrp="1"/>
          </p:cNvSpPr>
          <p:nvPr>
            <p:ph idx="1"/>
          </p:nvPr>
        </p:nvSpPr>
        <p:spPr>
          <a:xfrm>
            <a:off x="2362196" y="1752603"/>
            <a:ext cx="6400800" cy="44195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1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09DD22-EAFE-44FD-BFE5-68E4E4C715E0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6" name="Symbol zastępczy stopki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2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55BD3C-CD03-419C-A50D-39B56826489E}" type="slidenum">
              <a:rPr/>
              <a:pPr lvl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808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4"/>
          <p:cNvSpPr/>
          <p:nvPr/>
        </p:nvSpPr>
        <p:spPr>
          <a:xfrm>
            <a:off x="-9528" y="4572000"/>
            <a:ext cx="9144000" cy="88741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3" name="Prostokąt 5"/>
          <p:cNvSpPr/>
          <p:nvPr/>
        </p:nvSpPr>
        <p:spPr>
          <a:xfrm>
            <a:off x="-9528" y="4664070"/>
            <a:ext cx="1463670" cy="712783"/>
          </a:xfrm>
          <a:prstGeom prst="rect">
            <a:avLst/>
          </a:prstGeom>
          <a:solidFill>
            <a:srgbClr val="44884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4" name="Prostokąt 6"/>
          <p:cNvSpPr/>
          <p:nvPr/>
        </p:nvSpPr>
        <p:spPr>
          <a:xfrm>
            <a:off x="1544641" y="4654552"/>
            <a:ext cx="7599358" cy="712783"/>
          </a:xfrm>
          <a:prstGeom prst="rect">
            <a:avLst/>
          </a:prstGeom>
          <a:solidFill>
            <a:srgbClr val="44884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5" name="Prostokąt 7"/>
          <p:cNvSpPr/>
          <p:nvPr/>
        </p:nvSpPr>
        <p:spPr>
          <a:xfrm>
            <a:off x="1447796" y="0"/>
            <a:ext cx="100017" cy="6867528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6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None/>
              <a:defRPr sz="17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Tytuł 1"/>
          <p:cNvSpPr txBox="1">
            <a:spLocks noGrp="1"/>
          </p:cNvSpPr>
          <p:nvPr>
            <p:ph type="title"/>
          </p:nvPr>
        </p:nvSpPr>
        <p:spPr>
          <a:xfrm>
            <a:off x="1600200" y="4648196"/>
            <a:ext cx="7315200" cy="685800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8" name="Symbol zastępczy obrazu 2"/>
          <p:cNvSpPr txBox="1">
            <a:spLocks noGrp="1"/>
          </p:cNvSpPr>
          <p:nvPr>
            <p:ph type="pic" idx="1"/>
          </p:nvPr>
        </p:nvSpPr>
        <p:spPr>
          <a:xfrm>
            <a:off x="1560579" y="0"/>
            <a:ext cx="7583420" cy="4568955"/>
          </a:xfrm>
          <a:solidFill>
            <a:srgbClr val="CFDAD0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9" name="Symbol zastępczy daty 11"/>
          <p:cNvSpPr txBox="1">
            <a:spLocks noGrp="1"/>
          </p:cNvSpPr>
          <p:nvPr>
            <p:ph type="dt" sz="half" idx="7"/>
          </p:nvPr>
        </p:nvSpPr>
        <p:spPr>
          <a:xfrm>
            <a:off x="6248396" y="6248396"/>
            <a:ext cx="266700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C7059A5-ADA6-437B-8875-D08CAF1B6FFE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10" name="Symbol zastępczy numeru slajdu 12"/>
          <p:cNvSpPr txBox="1">
            <a:spLocks noGrp="1"/>
          </p:cNvSpPr>
          <p:nvPr>
            <p:ph type="sldNum" sz="quarter" idx="8"/>
          </p:nvPr>
        </p:nvSpPr>
        <p:spPr>
          <a:xfrm>
            <a:off x="0" y="4667253"/>
            <a:ext cx="1447796" cy="663570"/>
          </a:xfrm>
        </p:spPr>
        <p:txBody>
          <a:bodyPr/>
          <a:lstStyle>
            <a:lvl1pPr>
              <a:defRPr sz="2800"/>
            </a:lvl1pPr>
          </a:lstStyle>
          <a:p>
            <a:pPr lvl="0"/>
            <a:fld id="{7FE54EEB-90FB-4269-9D90-6A1F00D381C6}" type="slidenum">
              <a:rPr/>
              <a:pPr lvl="0"/>
              <a:t>‹#›</a:t>
            </a:fld>
            <a:endParaRPr lang="pl-PL"/>
          </a:p>
        </p:txBody>
      </p:sp>
      <p:sp>
        <p:nvSpPr>
          <p:cNvPr id="11" name="Symbol zastępczy stopki 13"/>
          <p:cNvSpPr txBox="1">
            <a:spLocks noGrp="1"/>
          </p:cNvSpPr>
          <p:nvPr>
            <p:ph type="ftr" sz="quarter" idx="9"/>
          </p:nvPr>
        </p:nvSpPr>
        <p:spPr>
          <a:xfrm>
            <a:off x="1600200" y="6248396"/>
            <a:ext cx="4572000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440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EBD9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21"/>
          <p:cNvSpPr txBox="1">
            <a:spLocks noGrp="1"/>
          </p:cNvSpPr>
          <p:nvPr>
            <p:ph type="title"/>
          </p:nvPr>
        </p:nvSpPr>
        <p:spPr>
          <a:xfrm>
            <a:off x="609603" y="228600"/>
            <a:ext cx="8153403" cy="9905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12"/>
          <p:cNvSpPr txBox="1">
            <a:spLocks noGrp="1"/>
          </p:cNvSpPr>
          <p:nvPr>
            <p:ph type="body" idx="1"/>
          </p:nvPr>
        </p:nvSpPr>
        <p:spPr>
          <a:xfrm>
            <a:off x="612776" y="1600200"/>
            <a:ext cx="8153403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13"/>
          <p:cNvSpPr txBox="1">
            <a:spLocks noGrp="1"/>
          </p:cNvSpPr>
          <p:nvPr>
            <p:ph type="dt" sz="half" idx="2"/>
          </p:nvPr>
        </p:nvSpPr>
        <p:spPr>
          <a:xfrm>
            <a:off x="6096003" y="6248396"/>
            <a:ext cx="26670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843C"/>
                </a:solidFill>
                <a:uFillTx/>
                <a:latin typeface="Tw Cen MT"/>
              </a:defRPr>
            </a:lvl1pPr>
          </a:lstStyle>
          <a:p>
            <a:pPr lvl="0"/>
            <a:fld id="{08514601-9246-4FB4-9617-18F8402FBB58}" type="datetime1">
              <a:rPr lang="pl-PL"/>
              <a:pPr lvl="0"/>
              <a:t>2019-12-02</a:t>
            </a:fld>
            <a:endParaRPr lang="pl-PL"/>
          </a:p>
        </p:txBody>
      </p:sp>
      <p:sp>
        <p:nvSpPr>
          <p:cNvPr id="5" name="Symbol zastępczy stopki 2"/>
          <p:cNvSpPr txBox="1">
            <a:spLocks noGrp="1"/>
          </p:cNvSpPr>
          <p:nvPr>
            <p:ph type="ftr" sz="quarter" idx="3"/>
          </p:nvPr>
        </p:nvSpPr>
        <p:spPr>
          <a:xfrm>
            <a:off x="609603" y="6248396"/>
            <a:ext cx="542131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0" i="0" u="none" strike="noStrike" kern="1200" cap="none" spc="0" baseline="0">
                <a:solidFill>
                  <a:srgbClr val="00843C"/>
                </a:solidFill>
                <a:uFillTx/>
                <a:latin typeface="Tw Cen MT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Prostokąt 6"/>
          <p:cNvSpPr/>
          <p:nvPr/>
        </p:nvSpPr>
        <p:spPr>
          <a:xfrm>
            <a:off x="0" y="1235070"/>
            <a:ext cx="9144000" cy="319089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7" name="Prostokąt 7"/>
          <p:cNvSpPr/>
          <p:nvPr/>
        </p:nvSpPr>
        <p:spPr>
          <a:xfrm>
            <a:off x="0" y="1279529"/>
            <a:ext cx="533396" cy="228600"/>
          </a:xfrm>
          <a:prstGeom prst="rect">
            <a:avLst/>
          </a:prstGeom>
          <a:solidFill>
            <a:srgbClr val="44884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8" name="Prostokąt 8"/>
          <p:cNvSpPr/>
          <p:nvPr/>
        </p:nvSpPr>
        <p:spPr>
          <a:xfrm>
            <a:off x="590546" y="1279529"/>
            <a:ext cx="8553453" cy="228600"/>
          </a:xfrm>
          <a:prstGeom prst="rect">
            <a:avLst/>
          </a:prstGeom>
          <a:solidFill>
            <a:srgbClr val="44884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44884F"/>
              </a:solidFill>
              <a:uFillTx/>
              <a:latin typeface="Tw Cen MT"/>
            </a:endParaRPr>
          </a:p>
        </p:txBody>
      </p:sp>
      <p:sp>
        <p:nvSpPr>
          <p:cNvPr id="9" name="Symbol zastępczy numeru slajdu 22"/>
          <p:cNvSpPr txBox="1">
            <a:spLocks noGrp="1"/>
          </p:cNvSpPr>
          <p:nvPr>
            <p:ph type="sldNum" sz="quarter" idx="4"/>
          </p:nvPr>
        </p:nvSpPr>
        <p:spPr>
          <a:xfrm>
            <a:off x="0" y="1271592"/>
            <a:ext cx="533396" cy="24447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400" b="1" i="0" u="none" strike="noStrike" kern="1200" cap="none" spc="0" baseline="0">
                <a:solidFill>
                  <a:srgbClr val="FFFFFF"/>
                </a:solidFill>
                <a:uFillTx/>
                <a:latin typeface="Tw Cen MT" pitchFamily="34"/>
              </a:defRPr>
            </a:lvl1pPr>
          </a:lstStyle>
          <a:p>
            <a:pPr lvl="0"/>
            <a:fld id="{C7B1DDFC-31FA-4FDB-BD58-13F1B788790D}" type="slidenum">
              <a:rPr/>
              <a:pPr lvl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pl-PL" sz="4400" b="0" i="0" u="none" strike="noStrike" kern="1200" cap="none" spc="0" baseline="0">
          <a:solidFill>
            <a:srgbClr val="00843C"/>
          </a:solidFill>
          <a:uFillTx/>
          <a:latin typeface="Tw Cen MT"/>
        </a:defRPr>
      </a:lvl1pPr>
    </p:titleStyle>
    <p:bodyStyle>
      <a:lvl1pPr marL="319089" marR="0" lvl="0" indent="-319089" algn="l" defTabSz="914400" rtl="0" fontAlgn="auto" hangingPunct="0">
        <a:lnSpc>
          <a:spcPct val="100000"/>
        </a:lnSpc>
        <a:spcBef>
          <a:spcPts val="700"/>
        </a:spcBef>
        <a:spcAft>
          <a:spcPts val="0"/>
        </a:spcAft>
        <a:buClr>
          <a:srgbClr val="44884F"/>
        </a:buClr>
        <a:buSzPct val="60000"/>
        <a:buFont typeface="Wingdings" pitchFamily="2"/>
        <a:buChar char=""/>
        <a:tabLst/>
        <a:defRPr lang="pl-PL" sz="2900" b="0" i="0" u="none" strike="noStrike" kern="1200" cap="none" spc="0" baseline="0">
          <a:solidFill>
            <a:srgbClr val="000000"/>
          </a:solidFill>
          <a:uFillTx/>
          <a:latin typeface="Tw Cen MT"/>
        </a:defRPr>
      </a:lvl1pPr>
      <a:lvl2pPr marL="639759" marR="0" lvl="1" indent="-273048" algn="l" defTabSz="914400" rtl="0" fontAlgn="auto" hangingPunct="0">
        <a:lnSpc>
          <a:spcPct val="100000"/>
        </a:lnSpc>
        <a:spcBef>
          <a:spcPts val="550"/>
        </a:spcBef>
        <a:spcAft>
          <a:spcPts val="0"/>
        </a:spcAft>
        <a:buClr>
          <a:srgbClr val="44884F"/>
        </a:buClr>
        <a:buSzPct val="70000"/>
        <a:buFont typeface="Wingdings 2" pitchFamily="18"/>
        <a:buChar char=""/>
        <a:tabLst/>
        <a:defRPr lang="pl-PL" sz="2600" b="0" i="0" u="none" strike="noStrike" kern="1200" cap="none" spc="0" baseline="0">
          <a:solidFill>
            <a:srgbClr val="000000"/>
          </a:solidFill>
          <a:uFillTx/>
          <a:latin typeface="Tw Cen MT"/>
        </a:defRPr>
      </a:lvl2pPr>
      <a:lvl3pPr marL="914400" marR="0" lvl="2" indent="-228600" algn="l" defTabSz="914400" rtl="0" fontAlgn="auto" hangingPunct="0">
        <a:lnSpc>
          <a:spcPct val="100000"/>
        </a:lnSpc>
        <a:spcBef>
          <a:spcPts val="500"/>
        </a:spcBef>
        <a:spcAft>
          <a:spcPts val="0"/>
        </a:spcAft>
        <a:buClr>
          <a:srgbClr val="44884F"/>
        </a:buClr>
        <a:buSzPct val="75000"/>
        <a:buFont typeface="Wingdings" pitchFamily="2"/>
        <a:buChar char=""/>
        <a:tabLst/>
        <a:defRPr lang="pl-PL" sz="2300" b="0" i="0" u="none" strike="noStrike" kern="1200" cap="none" spc="0" baseline="0">
          <a:solidFill>
            <a:srgbClr val="000000"/>
          </a:solidFill>
          <a:uFillTx/>
          <a:latin typeface="Tw Cen MT"/>
        </a:defRPr>
      </a:lvl3pPr>
      <a:lvl4pPr marL="1371600" marR="0" lvl="3" indent="-228600" algn="l" defTabSz="914400" rtl="0" fontAlgn="auto" hangingPunct="0">
        <a:lnSpc>
          <a:spcPct val="100000"/>
        </a:lnSpc>
        <a:spcBef>
          <a:spcPts val="400"/>
        </a:spcBef>
        <a:spcAft>
          <a:spcPts val="0"/>
        </a:spcAft>
        <a:buClr>
          <a:srgbClr val="A5AB81"/>
        </a:buClr>
        <a:buSzPct val="75000"/>
        <a:buFont typeface="Wingdings" pitchFamily="2"/>
        <a:buChar char="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Tw Cen MT"/>
        </a:defRPr>
      </a:lvl4pPr>
      <a:lvl5pPr marL="1828800" marR="0" lvl="4" indent="-228600" algn="l" defTabSz="914400" rtl="0" fontAlgn="auto" hangingPunct="0">
        <a:lnSpc>
          <a:spcPct val="100000"/>
        </a:lnSpc>
        <a:spcBef>
          <a:spcPts val="400"/>
        </a:spcBef>
        <a:spcAft>
          <a:spcPts val="0"/>
        </a:spcAft>
        <a:buClr>
          <a:srgbClr val="00B050"/>
        </a:buClr>
        <a:buSzPct val="65000"/>
        <a:buFont typeface="Wingdings" pitchFamily="2"/>
        <a:buChar char="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Tw Cen MT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395536" y="1484784"/>
            <a:ext cx="8370515" cy="4341607"/>
          </a:xfrm>
        </p:spPr>
        <p:txBody>
          <a:bodyPr anchorCtr="1"/>
          <a:lstStyle/>
          <a:p>
            <a:pPr marL="2330450" lvl="0" indent="0" algn="ctr">
              <a:spcBef>
                <a:spcPts val="0"/>
              </a:spcBef>
              <a:buNone/>
            </a:pPr>
            <a:endParaRPr lang="pl-PL" sz="4800" b="1" dirty="0" smtClean="0">
              <a:latin typeface="Arial"/>
              <a:cs typeface="Arial"/>
            </a:endParaRPr>
          </a:p>
          <a:p>
            <a:pPr marL="2330450" lvl="0" indent="0" algn="ctr">
              <a:spcBef>
                <a:spcPts val="0"/>
              </a:spcBef>
              <a:buNone/>
            </a:pPr>
            <a:r>
              <a:rPr lang="pl-PL" sz="4800" b="1" dirty="0" smtClean="0">
                <a:latin typeface="Arial"/>
                <a:cs typeface="Arial"/>
              </a:rPr>
              <a:t>Smart </a:t>
            </a:r>
            <a:r>
              <a:rPr lang="pl-PL" sz="4800" b="1" dirty="0" err="1" smtClean="0">
                <a:latin typeface="Arial"/>
                <a:cs typeface="Arial"/>
              </a:rPr>
              <a:t>villages</a:t>
            </a:r>
            <a:endParaRPr lang="pl-PL" sz="4800" b="1" dirty="0" smtClean="0">
              <a:latin typeface="Arial"/>
              <a:cs typeface="Arial"/>
            </a:endParaRPr>
          </a:p>
          <a:p>
            <a:pPr marL="2330450" lvl="0" indent="0" algn="ctr">
              <a:buNone/>
            </a:pPr>
            <a:r>
              <a:rPr lang="pl-PL" sz="4000" b="1" dirty="0">
                <a:latin typeface="Arial"/>
                <a:cs typeface="Arial"/>
              </a:rPr>
              <a:t>w</a:t>
            </a:r>
            <a:r>
              <a:rPr lang="pl-PL" sz="4000" b="1" dirty="0" smtClean="0">
                <a:latin typeface="Arial"/>
                <a:cs typeface="Arial"/>
              </a:rPr>
              <a:t> Planie Strategicznym </a:t>
            </a:r>
            <a:br>
              <a:rPr lang="pl-PL" sz="4000" b="1" dirty="0" smtClean="0">
                <a:latin typeface="Arial"/>
                <a:cs typeface="Arial"/>
              </a:rPr>
            </a:br>
            <a:r>
              <a:rPr lang="pl-PL" sz="4000" b="1" dirty="0" smtClean="0">
                <a:latin typeface="Arial"/>
                <a:cs typeface="Arial"/>
              </a:rPr>
              <a:t>na lata 2021-2027</a:t>
            </a:r>
            <a:endParaRPr lang="pl-PL" sz="1200" b="1" dirty="0">
              <a:latin typeface="Arial"/>
              <a:cs typeface="Arial"/>
            </a:endParaRPr>
          </a:p>
          <a:p>
            <a:pPr marL="0" lvl="0" indent="0" algn="ctr">
              <a:buNone/>
            </a:pPr>
            <a:endParaRPr lang="pl-PL" sz="1600" b="1" dirty="0" smtClean="0">
              <a:latin typeface="Arial"/>
              <a:cs typeface="Arial"/>
            </a:endParaRPr>
          </a:p>
          <a:p>
            <a:pPr marL="0" lvl="0" indent="0" algn="ctr">
              <a:buNone/>
            </a:pPr>
            <a:r>
              <a:rPr lang="pl-PL" sz="1600" b="1" dirty="0" smtClean="0">
                <a:latin typeface="Arial"/>
                <a:cs typeface="Arial"/>
              </a:rPr>
              <a:t>Beata </a:t>
            </a:r>
            <a:r>
              <a:rPr lang="pl-PL" sz="1600" b="1" dirty="0" smtClean="0">
                <a:latin typeface="Arial"/>
                <a:cs typeface="Arial"/>
              </a:rPr>
              <a:t>Rodak</a:t>
            </a:r>
          </a:p>
          <a:p>
            <a:pPr marL="0" lvl="0" indent="0" algn="ctr">
              <a:buNone/>
            </a:pPr>
            <a:r>
              <a:rPr lang="pl-PL" sz="1600" b="1" dirty="0" smtClean="0">
                <a:latin typeface="Arial"/>
                <a:cs typeface="Arial"/>
              </a:rPr>
              <a:t>Ministerstwo Rolnictwa i Rozwoju </a:t>
            </a:r>
            <a:r>
              <a:rPr lang="pl-PL" sz="1600" b="1" dirty="0" smtClean="0">
                <a:latin typeface="Arial"/>
                <a:cs typeface="Arial"/>
              </a:rPr>
              <a:t>Wsi</a:t>
            </a:r>
          </a:p>
          <a:p>
            <a:pPr marL="0" lvl="0" indent="0" algn="ctr">
              <a:buNone/>
            </a:pPr>
            <a:r>
              <a:rPr lang="pl-PL" sz="1600" b="1" dirty="0" smtClean="0">
                <a:latin typeface="Arial"/>
                <a:cs typeface="Arial"/>
              </a:rPr>
              <a:t>3 grudnia 2019 r.</a:t>
            </a:r>
            <a:endParaRPr lang="pl-PL" sz="1600" b="1" dirty="0">
              <a:latin typeface="Arial"/>
              <a:cs typeface="Arial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0" r="11301"/>
          <a:stretch/>
        </p:blipFill>
        <p:spPr>
          <a:xfrm>
            <a:off x="257577" y="2060848"/>
            <a:ext cx="2408350" cy="25922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Forma pomocy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Wsparcie na przygotowanie koncepcji Smart </a:t>
            </a:r>
            <a:r>
              <a:rPr lang="pl-PL" dirty="0" smtClean="0"/>
              <a:t>Village:</a:t>
            </a:r>
          </a:p>
          <a:p>
            <a:pPr lvl="2"/>
            <a:r>
              <a:rPr lang="pl-PL" sz="2800" b="1" dirty="0" smtClean="0"/>
              <a:t>ryczałt </a:t>
            </a:r>
            <a:r>
              <a:rPr lang="pl-PL" sz="2800" dirty="0"/>
              <a:t>(lump sum)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Wsparcie na realizację koncepcji Smart </a:t>
            </a:r>
            <a:r>
              <a:rPr lang="pl-PL" dirty="0" smtClean="0"/>
              <a:t>Village:</a:t>
            </a:r>
          </a:p>
          <a:p>
            <a:pPr lvl="2"/>
            <a:r>
              <a:rPr lang="pl-PL" sz="2800" b="1" dirty="0" smtClean="0"/>
              <a:t>Zwrot </a:t>
            </a:r>
            <a:r>
              <a:rPr lang="pl-PL" sz="2800" b="1" dirty="0"/>
              <a:t>kosztów kwalifikowalnych</a:t>
            </a:r>
            <a:r>
              <a:rPr lang="pl-PL" sz="2800" dirty="0"/>
              <a:t> (</a:t>
            </a:r>
            <a:r>
              <a:rPr lang="pl-PL" sz="2800" dirty="0" err="1"/>
              <a:t>reimbursement</a:t>
            </a:r>
            <a:r>
              <a:rPr lang="pl-PL" sz="2800" dirty="0"/>
              <a:t> of </a:t>
            </a:r>
            <a:r>
              <a:rPr lang="pl-PL" sz="2800" dirty="0" err="1"/>
              <a:t>eligible</a:t>
            </a:r>
            <a:r>
              <a:rPr lang="pl-PL" sz="2800" dirty="0"/>
              <a:t> </a:t>
            </a:r>
            <a:r>
              <a:rPr lang="pl-PL" sz="2800" dirty="0" err="1"/>
              <a:t>costs</a:t>
            </a:r>
            <a:r>
              <a:rPr lang="pl-PL" sz="2800" dirty="0"/>
              <a:t>)</a:t>
            </a:r>
          </a:p>
          <a:p>
            <a:pPr>
              <a:spcBef>
                <a:spcPts val="1800"/>
              </a:spcBef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2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Stawka i poziom pomocy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75% (przedsiębiorcy) </a:t>
            </a:r>
          </a:p>
          <a:p>
            <a:r>
              <a:rPr lang="pl-PL" dirty="0"/>
              <a:t>100% (inne podmioty)</a:t>
            </a:r>
          </a:p>
          <a:p>
            <a:pPr marL="0" indent="0">
              <a:spcBef>
                <a:spcPts val="1800"/>
              </a:spcBef>
              <a:buNone/>
            </a:pPr>
            <a:endParaRPr lang="pl-PL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pl-PL" dirty="0" smtClean="0"/>
              <a:t>Stawki na tym etapie jeszcze nie ustalono (brak wiedzy na temat wysokości środków w Planie Strategicznym przeznaczonych na interwencję dot. Smart Villages).</a:t>
            </a:r>
          </a:p>
        </p:txBody>
      </p:sp>
    </p:spTree>
    <p:extLst>
      <p:ext uri="{BB962C8B-B14F-4D97-AF65-F5344CB8AC3E}">
        <p14:creationId xmlns:p14="http://schemas.microsoft.com/office/powerpoint/2010/main" val="46028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Kryteria dostępu – wsparcie na przygotowanie koncepcji Smart Village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smtClean="0"/>
              <a:t>Koncepcja </a:t>
            </a:r>
            <a:r>
              <a:rPr lang="pl-PL" sz="2800" dirty="0"/>
              <a:t>Smart Village dla miejscowości liczącej poniżej 20 tys. mieszkańców;</a:t>
            </a:r>
          </a:p>
          <a:p>
            <a:r>
              <a:rPr lang="pl-PL" sz="2800" dirty="0" smtClean="0"/>
              <a:t>Partycypacyjny </a:t>
            </a:r>
            <a:r>
              <a:rPr lang="pl-PL" sz="2800" dirty="0"/>
              <a:t>charakter przygotowania koncepcji Smart Village;</a:t>
            </a:r>
          </a:p>
          <a:p>
            <a:r>
              <a:rPr lang="pl-PL" sz="2800" dirty="0" smtClean="0"/>
              <a:t>Koncepcja </a:t>
            </a:r>
            <a:r>
              <a:rPr lang="pl-PL" sz="2800" dirty="0"/>
              <a:t>Smart Village będzie realizowana na obszarze jednej miejscowości;</a:t>
            </a:r>
          </a:p>
          <a:p>
            <a:r>
              <a:rPr lang="pl-PL" sz="2800" dirty="0" smtClean="0"/>
              <a:t>1 </a:t>
            </a:r>
            <a:r>
              <a:rPr lang="pl-PL" sz="2800" dirty="0"/>
              <a:t>koncepcja na daną miejscowość;</a:t>
            </a:r>
          </a:p>
          <a:p>
            <a:r>
              <a:rPr lang="pl-PL" sz="2800" dirty="0" smtClean="0"/>
              <a:t>Partnerstwo </a:t>
            </a:r>
            <a:r>
              <a:rPr lang="pl-PL" sz="2800" dirty="0"/>
              <a:t>co najmniej 2 podmiotów.</a:t>
            </a:r>
          </a:p>
          <a:p>
            <a:endParaRPr lang="pl-PL" sz="1400" dirty="0"/>
          </a:p>
          <a:p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364191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Kryteria dostępu – wsparcie na realizację koncepcji Smart Village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500" dirty="0" smtClean="0"/>
              <a:t>Operacja zgodna z koncepcją Smart Village dla danej miejscowości i realizująca cele i wskaźniki określone w tej koncepcji;</a:t>
            </a:r>
          </a:p>
          <a:p>
            <a:r>
              <a:rPr lang="pl-PL" sz="2500" dirty="0" smtClean="0"/>
              <a:t>Partnerstwo co najmniej 2 podmiotów;</a:t>
            </a:r>
          </a:p>
          <a:p>
            <a:r>
              <a:rPr lang="pl-PL" sz="2500" dirty="0" smtClean="0"/>
              <a:t>Legalność – zgodność projektu operacji z przepisami prawa;</a:t>
            </a:r>
          </a:p>
          <a:p>
            <a:r>
              <a:rPr lang="pl-PL" sz="2500" dirty="0" smtClean="0"/>
              <a:t>Musi zawierać komponent cyfrowy - wykorzystanie technologii cyfrowej w realizowanej operacji;</a:t>
            </a:r>
          </a:p>
          <a:p>
            <a:r>
              <a:rPr lang="pl-PL" sz="2500" dirty="0" smtClean="0"/>
              <a:t>Musi zawierać komponent środowiskowy lub klimatyczny (spełnienie celu).</a:t>
            </a:r>
          </a:p>
          <a:p>
            <a:endParaRPr lang="pl-PL" sz="2500" dirty="0" smtClean="0"/>
          </a:p>
          <a:p>
            <a:endParaRPr lang="pl-PL" sz="2500" dirty="0" smtClean="0"/>
          </a:p>
        </p:txBody>
      </p:sp>
    </p:spTree>
    <p:extLst>
      <p:ext uri="{BB962C8B-B14F-4D97-AF65-F5344CB8AC3E}">
        <p14:creationId xmlns:p14="http://schemas.microsoft.com/office/powerpoint/2010/main" val="115133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Dodatkowe warunki – przygotowanie koncepcji Smart Village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dirty="0"/>
              <a:t>Efektem realizacji operacji jest stworzenie koncepcji </a:t>
            </a:r>
            <a:r>
              <a:rPr lang="pl-PL" sz="2400" dirty="0" smtClean="0"/>
              <a:t>SV, </a:t>
            </a:r>
            <a:r>
              <a:rPr lang="pl-PL" sz="2400" dirty="0"/>
              <a:t>która powinna zawierać co najmniej następujące elementy:</a:t>
            </a:r>
            <a:endParaRPr lang="pl-PL" sz="2400" dirty="0" smtClean="0"/>
          </a:p>
          <a:p>
            <a:r>
              <a:rPr lang="pl-PL" sz="2400" dirty="0" smtClean="0"/>
              <a:t>opis </a:t>
            </a:r>
            <a:r>
              <a:rPr lang="pl-PL" sz="2400" dirty="0"/>
              <a:t>operacji do zrealizowania w ramach tej koncepcji, w tym opis potrzeb, jakie te operacje spełnią, na jaki obszar i </a:t>
            </a:r>
            <a:r>
              <a:rPr lang="pl-PL" sz="2400" dirty="0" smtClean="0"/>
              <a:t>na jakie grupy osób </a:t>
            </a:r>
            <a:r>
              <a:rPr lang="pl-PL" sz="2400" dirty="0"/>
              <a:t>te operacje będą miały </a:t>
            </a:r>
            <a:r>
              <a:rPr lang="pl-PL" sz="2400" dirty="0" smtClean="0"/>
              <a:t>wpływ;</a:t>
            </a:r>
            <a:endParaRPr lang="pl-PL" sz="2400" dirty="0"/>
          </a:p>
          <a:p>
            <a:r>
              <a:rPr lang="pl-PL" sz="2400" dirty="0" smtClean="0"/>
              <a:t>partycypacyjny </a:t>
            </a:r>
            <a:r>
              <a:rPr lang="pl-PL" sz="2400" dirty="0"/>
              <a:t>charakter z mieszkańcami (włączenie społeczności do jej </a:t>
            </a:r>
            <a:r>
              <a:rPr lang="pl-PL" sz="2400" dirty="0" smtClean="0"/>
              <a:t>przygotowania);</a:t>
            </a:r>
            <a:endParaRPr lang="pl-PL" sz="2400" dirty="0"/>
          </a:p>
          <a:p>
            <a:r>
              <a:rPr lang="pl-PL" sz="2400" dirty="0" smtClean="0"/>
              <a:t>przeprowadzenie </a:t>
            </a:r>
            <a:r>
              <a:rPr lang="pl-PL" sz="2400" dirty="0"/>
              <a:t>konsultacji ze społecznością danej wsi, przedstawienie planu włączenia społeczności w </a:t>
            </a:r>
            <a:r>
              <a:rPr lang="pl-PL" sz="2400" dirty="0" smtClean="0"/>
              <a:t>przygotowanie </a:t>
            </a:r>
            <a:r>
              <a:rPr lang="pl-PL" sz="2400" dirty="0"/>
              <a:t>koncepcji SV ze szczególnym uwzględnieniem roli sołtysa w tym </a:t>
            </a:r>
            <a:r>
              <a:rPr lang="pl-PL" sz="2400" dirty="0" smtClean="0"/>
              <a:t>procesie</a:t>
            </a:r>
            <a:r>
              <a:rPr lang="pl-PL" sz="2400" dirty="0"/>
              <a:t>;</a:t>
            </a:r>
          </a:p>
          <a:p>
            <a:pPr marL="0" indent="0">
              <a:buNone/>
            </a:pPr>
            <a:r>
              <a:rPr lang="pl-PL" sz="2000" dirty="0" smtClean="0"/>
              <a:t>…</a:t>
            </a:r>
          </a:p>
          <a:p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113484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Dodatkowe warunki – przygotowanie koncepcji Smart Village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analiza SWOT;</a:t>
            </a:r>
            <a:endParaRPr lang="pl-PL" sz="2400" dirty="0"/>
          </a:p>
          <a:p>
            <a:r>
              <a:rPr lang="pl-PL" sz="2400" dirty="0"/>
              <a:t>lista projektów, które składać się będą na realizację koncepcji Smart </a:t>
            </a:r>
            <a:r>
              <a:rPr lang="pl-PL" sz="2400" dirty="0" smtClean="0"/>
              <a:t>Village;</a:t>
            </a:r>
            <a:endParaRPr lang="pl-PL" sz="2400" dirty="0"/>
          </a:p>
          <a:p>
            <a:r>
              <a:rPr lang="pl-PL" sz="2400" dirty="0"/>
              <a:t>każdy projekt określony w koncepcji Smart Village zawiera komponent cyfrowy i środowiskowy lub </a:t>
            </a:r>
            <a:r>
              <a:rPr lang="pl-PL" sz="2400" dirty="0" smtClean="0"/>
              <a:t>klimatyczny;</a:t>
            </a:r>
            <a:endParaRPr lang="pl-PL" sz="2400" dirty="0"/>
          </a:p>
          <a:p>
            <a:r>
              <a:rPr lang="pl-PL" sz="2400" dirty="0"/>
              <a:t>Koncepcja Smart Village będzie zgodna z innymi dokumentami strategicznymi dla obszaru, w szczególności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z </a:t>
            </a:r>
            <a:r>
              <a:rPr lang="pl-PL" sz="2400" dirty="0"/>
              <a:t>Lokalną Strategią </a:t>
            </a:r>
            <a:r>
              <a:rPr lang="pl-PL" sz="2400" dirty="0" smtClean="0"/>
              <a:t>Rozwoju.</a:t>
            </a:r>
            <a:endParaRPr lang="pl-PL" sz="2400" dirty="0"/>
          </a:p>
          <a:p>
            <a:endParaRPr lang="pl-PL" sz="2000" dirty="0" smtClean="0"/>
          </a:p>
          <a:p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196704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Realizacja koncepcji Smart </a:t>
            </a:r>
            <a:r>
              <a:rPr lang="pl-PL" dirty="0" err="1" smtClean="0"/>
              <a:t>Village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Wsparcie na realizację koncepcji </a:t>
            </a:r>
            <a:r>
              <a:rPr lang="pl-PL" dirty="0" smtClean="0"/>
              <a:t>SV będzie </a:t>
            </a:r>
            <a:r>
              <a:rPr lang="pl-PL" dirty="0"/>
              <a:t>miało charakter </a:t>
            </a:r>
            <a:r>
              <a:rPr lang="pl-PL" dirty="0" smtClean="0"/>
              <a:t>konkursowy,</a:t>
            </a:r>
          </a:p>
          <a:p>
            <a:r>
              <a:rPr lang="pl-PL" dirty="0" smtClean="0"/>
              <a:t>Wybierane </a:t>
            </a:r>
            <a:r>
              <a:rPr lang="pl-PL" dirty="0"/>
              <a:t>do wsparcia będą konkretne operacje wynikające ze koncepcji Smart </a:t>
            </a:r>
            <a:r>
              <a:rPr lang="pl-PL" dirty="0" err="1"/>
              <a:t>Village</a:t>
            </a:r>
            <a:r>
              <a:rPr lang="pl-PL" dirty="0"/>
              <a:t>, a nie cała strategia. </a:t>
            </a:r>
            <a:endParaRPr lang="pl-PL" dirty="0" smtClean="0"/>
          </a:p>
          <a:p>
            <a:r>
              <a:rPr lang="pl-PL" dirty="0" smtClean="0"/>
              <a:t>Nie </a:t>
            </a:r>
            <a:r>
              <a:rPr lang="pl-PL" dirty="0"/>
              <a:t>ma zatem pewności, że w ramach tej interwencji zostaną sfinansowane wszystkie operacje określone w koncepcji Smart </a:t>
            </a:r>
            <a:r>
              <a:rPr lang="pl-PL" dirty="0" err="1"/>
              <a:t>Village</a:t>
            </a:r>
            <a:r>
              <a:rPr lang="pl-PL" dirty="0"/>
              <a:t>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36642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Realizacja koncepcji Smart </a:t>
            </a:r>
            <a:r>
              <a:rPr lang="pl-PL" dirty="0" err="1" smtClean="0"/>
              <a:t>Village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Dopuszcza </a:t>
            </a:r>
            <a:r>
              <a:rPr lang="pl-PL" dirty="0"/>
              <a:t>się również ubieganie się o realizację poszczególnych operacji opisanych w koncepcji Smart </a:t>
            </a:r>
            <a:r>
              <a:rPr lang="pl-PL" dirty="0" err="1"/>
              <a:t>Village</a:t>
            </a:r>
            <a:r>
              <a:rPr lang="pl-PL" dirty="0"/>
              <a:t> z innych interwencji w ramach Planu Strategicznego (np. LEADER), ale również ze źródeł spoza Krajowego Planu Strategicznego.</a:t>
            </a:r>
          </a:p>
        </p:txBody>
      </p:sp>
    </p:spTree>
    <p:extLst>
      <p:ext uri="{BB962C8B-B14F-4D97-AF65-F5344CB8AC3E}">
        <p14:creationId xmlns:p14="http://schemas.microsoft.com/office/powerpoint/2010/main" val="34647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marL="0" lvl="0" indent="0" algn="ctr">
              <a:buNone/>
            </a:pPr>
            <a:endParaRPr lang="pl-PL" sz="4400" b="1" dirty="0"/>
          </a:p>
          <a:p>
            <a:pPr marL="0" lvl="0" indent="0" algn="ctr">
              <a:buNone/>
            </a:pPr>
            <a:r>
              <a:rPr lang="pl-PL" sz="4400" b="1" dirty="0" smtClean="0"/>
              <a:t>Dziękuję.</a:t>
            </a:r>
            <a:r>
              <a:rPr lang="pl-PL" sz="4400" b="1" dirty="0"/>
              <a:t/>
            </a:r>
            <a:br>
              <a:rPr lang="pl-PL" sz="4400" b="1" dirty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 smtClean="0"/>
              <a:t>Beata Rodak: </a:t>
            </a:r>
            <a:r>
              <a:rPr lang="pl-PL" sz="2400" dirty="0" smtClean="0"/>
              <a:t>beata.rodak@minrol.gov.pl</a:t>
            </a:r>
          </a:p>
          <a:p>
            <a:pPr marL="0" lvl="0" indent="0" algn="ctr">
              <a:buNone/>
            </a:pPr>
            <a:r>
              <a:rPr lang="pl-PL" sz="2000" dirty="0" smtClean="0">
                <a:latin typeface="Arial"/>
                <a:cs typeface="Arial"/>
              </a:rPr>
              <a:t>Naczelnik Wydziału Rozwoju Terytorialnego</a:t>
            </a:r>
          </a:p>
          <a:p>
            <a:pPr marL="0" lvl="0" indent="0" algn="ctr">
              <a:buNone/>
            </a:pPr>
            <a:r>
              <a:rPr lang="pl-PL" sz="2000" dirty="0" smtClean="0">
                <a:latin typeface="Arial"/>
                <a:cs typeface="Arial"/>
              </a:rPr>
              <a:t>Departament Rozwoju Obszarów Wiejskich</a:t>
            </a:r>
            <a:endParaRPr lang="pl-PL" sz="2000" dirty="0">
              <a:latin typeface="Arial"/>
              <a:cs typeface="Arial"/>
            </a:endParaRPr>
          </a:p>
          <a:p>
            <a:pPr marL="0" lvl="0" indent="0" algn="ctr">
              <a:buNone/>
            </a:pPr>
            <a:r>
              <a:rPr lang="pl-PL" sz="2000" b="1" dirty="0" smtClean="0">
                <a:latin typeface="Arial"/>
                <a:cs typeface="Arial"/>
              </a:rPr>
              <a:t>Ministerstwo Rolnictwa i Rozwoju Wsi</a:t>
            </a:r>
            <a:endParaRPr lang="pl-PL" sz="2000" b="1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Smart Villages w Planie Strategicznym 2021-2027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Obecnie trwają prace nad zaprojektowaniem Planu Strategicznego na lata 2021-2027</a:t>
            </a:r>
          </a:p>
          <a:p>
            <a:pPr marL="862008" lvl="1" indent="-541338"/>
            <a:r>
              <a:rPr lang="pl-PL" dirty="0" smtClean="0"/>
              <a:t>Smart Villages jako nowy rodzaj interwencji </a:t>
            </a:r>
            <a:br>
              <a:rPr lang="pl-PL" dirty="0" smtClean="0"/>
            </a:br>
            <a:r>
              <a:rPr lang="pl-PL" dirty="0" smtClean="0"/>
              <a:t>w CAP </a:t>
            </a:r>
            <a:r>
              <a:rPr lang="pl-PL" dirty="0" smtClean="0"/>
              <a:t>Planie?</a:t>
            </a:r>
          </a:p>
          <a:p>
            <a:pPr marL="862008" lvl="1" indent="-541338"/>
            <a:r>
              <a:rPr lang="pl-PL" dirty="0" smtClean="0"/>
              <a:t>Smart </a:t>
            </a:r>
            <a:r>
              <a:rPr lang="pl-PL" dirty="0" err="1" smtClean="0"/>
              <a:t>Villages</a:t>
            </a:r>
            <a:r>
              <a:rPr lang="pl-PL" dirty="0" smtClean="0"/>
              <a:t> jako element innej interwencji? LEADER?</a:t>
            </a:r>
          </a:p>
          <a:p>
            <a:pPr marL="320670" lvl="1" indent="0">
              <a:buNone/>
            </a:pPr>
            <a:r>
              <a:rPr lang="pl-PL" dirty="0" smtClean="0"/>
              <a:t>- do rozstrzygnięcia.</a:t>
            </a:r>
            <a:endParaRPr lang="pl-PL" dirty="0" smtClean="0"/>
          </a:p>
          <a:p>
            <a:pPr marL="862008" lvl="1" indent="-541338"/>
            <a:endParaRPr lang="pl-PL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4284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interwencji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1200"/>
              </a:spcBef>
            </a:pPr>
            <a:r>
              <a:rPr lang="pl-PL" dirty="0" smtClean="0"/>
              <a:t>Zapewnienie </a:t>
            </a:r>
            <a:r>
              <a:rPr lang="pl-PL" dirty="0"/>
              <a:t>dostępności do szerokiego katalogu usług wykorzystujących narzędzia </a:t>
            </a:r>
            <a:r>
              <a:rPr lang="pl-PL" dirty="0" smtClean="0"/>
              <a:t>cyfrowe;</a:t>
            </a:r>
            <a:endParaRPr lang="pl-PL" dirty="0"/>
          </a:p>
          <a:p>
            <a:pPr lvl="0">
              <a:spcBef>
                <a:spcPts val="1200"/>
              </a:spcBef>
            </a:pPr>
            <a:r>
              <a:rPr lang="pl-PL" dirty="0"/>
              <a:t>T</a:t>
            </a:r>
            <a:r>
              <a:rPr lang="pl-PL" dirty="0" smtClean="0"/>
              <a:t>worzenie </a:t>
            </a:r>
            <a:r>
              <a:rPr lang="pl-PL" dirty="0"/>
              <a:t>infrastruktury mającej pozytywny wpływ na środowisko i </a:t>
            </a:r>
            <a:r>
              <a:rPr lang="pl-PL" dirty="0" smtClean="0"/>
              <a:t>klimat;</a:t>
            </a:r>
            <a:endParaRPr lang="pl-PL" dirty="0"/>
          </a:p>
          <a:p>
            <a:pPr lvl="0">
              <a:spcBef>
                <a:spcPts val="1200"/>
              </a:spcBef>
            </a:pPr>
            <a:r>
              <a:rPr lang="pl-PL" dirty="0"/>
              <a:t>P</a:t>
            </a:r>
            <a:r>
              <a:rPr lang="pl-PL" dirty="0" smtClean="0"/>
              <a:t>owiększanie </a:t>
            </a:r>
            <a:r>
              <a:rPr lang="pl-PL" dirty="0"/>
              <a:t>zdolności  produkcyjnej energii ze źródeł odnawialnych, w tym </a:t>
            </a:r>
            <a:r>
              <a:rPr lang="pl-PL" dirty="0" smtClean="0"/>
              <a:t>biomasy;</a:t>
            </a:r>
            <a:endParaRPr lang="pl-PL" dirty="0"/>
          </a:p>
          <a:p>
            <a:pPr lvl="0">
              <a:spcBef>
                <a:spcPts val="1200"/>
              </a:spcBef>
            </a:pPr>
            <a:r>
              <a:rPr lang="pl-PL" dirty="0"/>
              <a:t>Z</a:t>
            </a:r>
            <a:r>
              <a:rPr lang="pl-PL" dirty="0" smtClean="0"/>
              <a:t>apobieganie </a:t>
            </a:r>
            <a:r>
              <a:rPr lang="pl-PL" dirty="0" smtClean="0"/>
              <a:t>wyludnianiu </a:t>
            </a:r>
            <a:r>
              <a:rPr lang="pl-PL" dirty="0"/>
              <a:t>i </a:t>
            </a:r>
            <a:r>
              <a:rPr lang="pl-PL" dirty="0" smtClean="0"/>
              <a:t>starzeniu </a:t>
            </a:r>
            <a:r>
              <a:rPr lang="pl-PL" dirty="0"/>
              <a:t>się społeczeństwa.</a:t>
            </a:r>
          </a:p>
          <a:p>
            <a:pPr>
              <a:spcBef>
                <a:spcPts val="1800"/>
              </a:spcBef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09846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/>
              <a:t>Potrzeby, jakie ma spełnić </a:t>
            </a:r>
            <a:r>
              <a:rPr lang="pl-PL" sz="3600" dirty="0" smtClean="0"/>
              <a:t>realizacja koncepcji Smart Village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pl-PL" sz="2100" dirty="0" smtClean="0"/>
              <a:t>Poprawa </a:t>
            </a:r>
            <a:r>
              <a:rPr lang="pl-PL" sz="2100" dirty="0"/>
              <a:t>warunków życia i pracy mieszkańców obszarów </a:t>
            </a:r>
            <a:r>
              <a:rPr lang="pl-PL" sz="2100" dirty="0" smtClean="0"/>
              <a:t>wiejskich;</a:t>
            </a:r>
            <a:endParaRPr lang="pl-PL" sz="2100" dirty="0"/>
          </a:p>
          <a:p>
            <a:pPr>
              <a:spcBef>
                <a:spcPts val="300"/>
              </a:spcBef>
            </a:pPr>
            <a:r>
              <a:rPr lang="pl-PL" sz="2100" dirty="0"/>
              <a:t>Rozwój przedsiębiorczości na obszarach wiejskich poprzez tworzenie miejsc pracy na obszarach </a:t>
            </a:r>
            <a:r>
              <a:rPr lang="pl-PL" sz="2100" dirty="0" smtClean="0"/>
              <a:t>wiejskich;</a:t>
            </a:r>
            <a:endParaRPr lang="pl-PL" sz="2100" dirty="0"/>
          </a:p>
          <a:p>
            <a:pPr>
              <a:spcBef>
                <a:spcPts val="300"/>
              </a:spcBef>
            </a:pPr>
            <a:r>
              <a:rPr lang="pl-PL" sz="2100" dirty="0"/>
              <a:t>Włączenie osób z grup </a:t>
            </a:r>
            <a:r>
              <a:rPr lang="pl-PL" sz="2100" dirty="0" err="1"/>
              <a:t>defaworyzowanych</a:t>
            </a:r>
            <a:r>
              <a:rPr lang="pl-PL" sz="2100" dirty="0"/>
              <a:t> lub wykluczonych na obszarach </a:t>
            </a:r>
            <a:r>
              <a:rPr lang="pl-PL" sz="2100" dirty="0" smtClean="0"/>
              <a:t>wiejskich;</a:t>
            </a:r>
            <a:endParaRPr lang="pl-PL" sz="2100" dirty="0"/>
          </a:p>
          <a:p>
            <a:pPr>
              <a:spcBef>
                <a:spcPts val="300"/>
              </a:spcBef>
            </a:pPr>
            <a:r>
              <a:rPr lang="pl-PL" sz="2100" b="1" dirty="0"/>
              <a:t>Stymulowanie rozwoju gospodarczego i innowacyjności miejscowości na obszarach wiejskich z wykorzystaniem potencjału społecznego, ekonomicznego, kulturowego i środowiskowo-krajobrazowego oraz narzędzi </a:t>
            </a:r>
            <a:r>
              <a:rPr lang="pl-PL" sz="2100" b="1" dirty="0" smtClean="0"/>
              <a:t>cyfrowych;</a:t>
            </a:r>
            <a:endParaRPr lang="pl-PL" sz="2100" dirty="0"/>
          </a:p>
          <a:p>
            <a:pPr>
              <a:spcBef>
                <a:spcPts val="300"/>
              </a:spcBef>
            </a:pPr>
            <a:r>
              <a:rPr lang="pl-PL" sz="2100" dirty="0"/>
              <a:t>Rozwój </a:t>
            </a:r>
            <a:r>
              <a:rPr lang="pl-PL" sz="2100" dirty="0" err="1"/>
              <a:t>biogospodarki</a:t>
            </a:r>
            <a:r>
              <a:rPr lang="pl-PL" sz="2100" dirty="0"/>
              <a:t> w oparciu o nieżywnościowe </a:t>
            </a:r>
            <a:r>
              <a:rPr lang="pl-PL" sz="2100" dirty="0" smtClean="0"/>
              <a:t>zastosowanie </a:t>
            </a:r>
            <a:r>
              <a:rPr lang="pl-PL" sz="2100" dirty="0"/>
              <a:t>(odpadowej) biomasy </a:t>
            </a:r>
            <a:r>
              <a:rPr lang="pl-PL" sz="2100" dirty="0" smtClean="0"/>
              <a:t>rolniczej;</a:t>
            </a:r>
            <a:endParaRPr lang="pl-PL" sz="2100" dirty="0"/>
          </a:p>
          <a:p>
            <a:pPr>
              <a:spcBef>
                <a:spcPts val="300"/>
              </a:spcBef>
            </a:pPr>
            <a:r>
              <a:rPr lang="pl-PL" sz="2100" dirty="0"/>
              <a:t>Ograniczanie zanieczyszczeń </a:t>
            </a:r>
            <a:r>
              <a:rPr lang="pl-PL" sz="2100" dirty="0" smtClean="0"/>
              <a:t>powietrza - </a:t>
            </a:r>
            <a:r>
              <a:rPr lang="pl-PL" sz="2100" dirty="0"/>
              <a:t>poprawa jakości </a:t>
            </a:r>
            <a:r>
              <a:rPr lang="pl-PL" sz="2100" dirty="0" smtClean="0"/>
              <a:t>powietrza.</a:t>
            </a:r>
            <a:endParaRPr lang="pl-PL" sz="2100" dirty="0"/>
          </a:p>
          <a:p>
            <a:pPr>
              <a:spcBef>
                <a:spcPts val="1800"/>
              </a:spcBef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35339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Wskaźniki realizowane </a:t>
            </a:r>
            <a:br>
              <a:rPr lang="pl-PL" sz="3600" dirty="0" smtClean="0"/>
            </a:br>
            <a:r>
              <a:rPr lang="pl-PL" sz="3600" dirty="0" smtClean="0"/>
              <a:t>w ramach Smart Village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pl-PL" sz="2400" b="1" dirty="0" smtClean="0"/>
              <a:t>R.33 </a:t>
            </a:r>
            <a:r>
              <a:rPr lang="pl-PL" sz="2400" b="1" dirty="0"/>
              <a:t>Cyfryzacja gospodarki wiejskiej</a:t>
            </a:r>
            <a:r>
              <a:rPr lang="pl-PL" sz="2400" dirty="0"/>
              <a:t>: ludność wiejska objęta wsparciem w ramach strategii inteligentnych </a:t>
            </a:r>
            <a:r>
              <a:rPr lang="pl-PL" sz="2400" dirty="0" smtClean="0"/>
              <a:t>wsi</a:t>
            </a:r>
          </a:p>
          <a:p>
            <a:pPr>
              <a:spcBef>
                <a:spcPts val="1800"/>
              </a:spcBef>
            </a:pPr>
            <a:r>
              <a:rPr lang="pl-PL" sz="2400" b="1" dirty="0"/>
              <a:t>R.15 zielona energia pochodząca z rolnictwa i leśnictwa: </a:t>
            </a:r>
            <a:r>
              <a:rPr lang="pl-PL" sz="2400" dirty="0"/>
              <a:t>Inwestycje w zdolności produkcyjne energii ze źródeł odnawialnych, w tym z biomasy (MW</a:t>
            </a:r>
            <a:r>
              <a:rPr lang="pl-PL" sz="2400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en-GB" sz="2400" b="1" dirty="0" err="1"/>
              <a:t>R.d</a:t>
            </a:r>
            <a:r>
              <a:rPr lang="en-GB" sz="2400" b="1" dirty="0"/>
              <a:t> </a:t>
            </a:r>
            <a:r>
              <a:rPr lang="en-GB" sz="2400" b="1" dirty="0" err="1"/>
              <a:t>Efektywność</a:t>
            </a:r>
            <a:r>
              <a:rPr lang="en-GB" sz="2400" b="1" dirty="0"/>
              <a:t> </a:t>
            </a:r>
            <a:r>
              <a:rPr lang="en-GB" sz="2400" b="1" dirty="0" err="1"/>
              <a:t>związana</a:t>
            </a:r>
            <a:r>
              <a:rPr lang="en-GB" sz="2400" b="1" dirty="0"/>
              <a:t> </a:t>
            </a:r>
            <a:r>
              <a:rPr lang="en-GB" sz="2400" b="1" dirty="0" err="1"/>
              <a:t>ze</a:t>
            </a:r>
            <a:r>
              <a:rPr lang="en-GB" sz="2400" b="1" dirty="0"/>
              <a:t> </a:t>
            </a:r>
            <a:r>
              <a:rPr lang="en-GB" sz="2400" b="1" dirty="0" err="1"/>
              <a:t>środowiskiem</a:t>
            </a:r>
            <a:r>
              <a:rPr lang="en-GB" sz="2400" b="1" dirty="0"/>
              <a:t> / </a:t>
            </a:r>
            <a:r>
              <a:rPr lang="en-GB" sz="2400" b="1" dirty="0" err="1"/>
              <a:t>klimatem</a:t>
            </a:r>
            <a:r>
              <a:rPr lang="en-GB" sz="2400" b="1" dirty="0"/>
              <a:t> </a:t>
            </a:r>
            <a:r>
              <a:rPr lang="en-GB" sz="2400" b="1" dirty="0" err="1"/>
              <a:t>poprzez</a:t>
            </a:r>
            <a:r>
              <a:rPr lang="en-GB" sz="2400" b="1" dirty="0"/>
              <a:t> </a:t>
            </a:r>
            <a:r>
              <a:rPr lang="en-GB" sz="2400" b="1" dirty="0" err="1"/>
              <a:t>inwestycje</a:t>
            </a:r>
            <a:r>
              <a:rPr lang="en-GB" sz="2400" b="1" dirty="0"/>
              <a:t> </a:t>
            </a:r>
            <a:r>
              <a:rPr lang="en-GB" sz="2400" b="1" dirty="0" err="1"/>
              <a:t>na</a:t>
            </a:r>
            <a:r>
              <a:rPr lang="en-GB" sz="2400" b="1" dirty="0"/>
              <a:t> </a:t>
            </a:r>
            <a:r>
              <a:rPr lang="en-GB" sz="2400" b="1" dirty="0" err="1"/>
              <a:t>obszarach</a:t>
            </a:r>
            <a:r>
              <a:rPr lang="en-GB" sz="2400" b="1" dirty="0"/>
              <a:t> </a:t>
            </a:r>
            <a:r>
              <a:rPr lang="en-GB" sz="2400" b="1" dirty="0" err="1"/>
              <a:t>wiejskich</a:t>
            </a:r>
            <a:r>
              <a:rPr lang="en-GB" sz="2400" b="1" dirty="0"/>
              <a:t>: </a:t>
            </a:r>
            <a:r>
              <a:rPr lang="en-GB" sz="2400" dirty="0" err="1"/>
              <a:t>Liczba</a:t>
            </a:r>
            <a:r>
              <a:rPr lang="en-GB" sz="2400" dirty="0"/>
              <a:t> </a:t>
            </a:r>
            <a:r>
              <a:rPr lang="en-GB" sz="2400" dirty="0" err="1"/>
              <a:t>operacji</a:t>
            </a:r>
            <a:r>
              <a:rPr lang="en-GB" sz="2400" dirty="0"/>
              <a:t> </a:t>
            </a:r>
            <a:r>
              <a:rPr lang="en-GB" sz="2400" dirty="0" err="1"/>
              <a:t>przyczyniających</a:t>
            </a:r>
            <a:r>
              <a:rPr lang="en-GB" sz="2400" dirty="0"/>
              <a:t> </a:t>
            </a:r>
            <a:r>
              <a:rPr lang="en-GB" sz="2400" dirty="0" err="1"/>
              <a:t>się</a:t>
            </a:r>
            <a:r>
              <a:rPr lang="en-GB" sz="2400" dirty="0"/>
              <a:t> do </a:t>
            </a:r>
            <a:r>
              <a:rPr lang="en-GB" sz="2400" dirty="0" err="1"/>
              <a:t>zrównoważenia</a:t>
            </a:r>
            <a:r>
              <a:rPr lang="en-GB" sz="2400" dirty="0"/>
              <a:t> </a:t>
            </a:r>
            <a:r>
              <a:rPr lang="en-GB" sz="2400" dirty="0" err="1"/>
              <a:t>środowiskowego</a:t>
            </a:r>
            <a:r>
              <a:rPr lang="en-GB" sz="2400" dirty="0"/>
              <a:t>, </a:t>
            </a:r>
            <a:r>
              <a:rPr lang="en-GB" sz="2400" dirty="0" err="1"/>
              <a:t>łagodzenia</a:t>
            </a:r>
            <a:r>
              <a:rPr lang="en-GB" sz="2400" dirty="0"/>
              <a:t> </a:t>
            </a:r>
            <a:r>
              <a:rPr lang="en-GB" sz="2400" dirty="0" err="1"/>
              <a:t>zmiany</a:t>
            </a:r>
            <a:r>
              <a:rPr lang="en-GB" sz="2400" dirty="0"/>
              <a:t> </a:t>
            </a:r>
            <a:r>
              <a:rPr lang="en-GB" sz="2400" dirty="0" err="1"/>
              <a:t>klimatu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celów</a:t>
            </a:r>
            <a:r>
              <a:rPr lang="en-GB" sz="2400" dirty="0"/>
              <a:t> </a:t>
            </a:r>
            <a:r>
              <a:rPr lang="en-GB" sz="2400" dirty="0" err="1"/>
              <a:t>adaptacyjnych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obszarach</a:t>
            </a:r>
            <a:r>
              <a:rPr lang="en-GB" sz="2400" dirty="0"/>
              <a:t> </a:t>
            </a:r>
            <a:r>
              <a:rPr lang="en-GB" sz="2400" dirty="0" err="1"/>
              <a:t>wiejskich</a:t>
            </a:r>
            <a:endParaRPr lang="pl-PL" sz="2400" dirty="0"/>
          </a:p>
          <a:p>
            <a:pPr>
              <a:spcBef>
                <a:spcPts val="1800"/>
              </a:spcBef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0778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Smart Villages – logika interwencji</a:t>
            </a:r>
            <a:endParaRPr lang="pl-PL" dirty="0"/>
          </a:p>
        </p:txBody>
      </p:sp>
      <p:sp>
        <p:nvSpPr>
          <p:cNvPr id="6" name="Prostokąt zaokrąglony 5"/>
          <p:cNvSpPr/>
          <p:nvPr/>
        </p:nvSpPr>
        <p:spPr>
          <a:xfrm>
            <a:off x="2843808" y="1612664"/>
            <a:ext cx="3240360" cy="864096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Smart Villages</a:t>
            </a:r>
            <a:endParaRPr lang="pl-PL" sz="3600" b="1" dirty="0">
              <a:solidFill>
                <a:schemeClr val="tx1"/>
              </a:solidFill>
            </a:endParaRPr>
          </a:p>
        </p:txBody>
      </p:sp>
      <p:cxnSp>
        <p:nvCxnSpPr>
          <p:cNvPr id="4" name="Łącznik prosty ze strzałką 3"/>
          <p:cNvCxnSpPr/>
          <p:nvPr/>
        </p:nvCxnSpPr>
        <p:spPr>
          <a:xfrm flipH="1">
            <a:off x="2555776" y="2636912"/>
            <a:ext cx="1368152" cy="64807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644008" y="2636912"/>
            <a:ext cx="1440160" cy="60856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Prostokąt zaokrąglony 7"/>
          <p:cNvSpPr/>
          <p:nvPr/>
        </p:nvSpPr>
        <p:spPr>
          <a:xfrm>
            <a:off x="601516" y="3390756"/>
            <a:ext cx="3466428" cy="1910452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b="1" dirty="0" smtClean="0">
                <a:solidFill>
                  <a:schemeClr val="tx1"/>
                </a:solidFill>
              </a:rPr>
              <a:t>Wsparcie na </a:t>
            </a:r>
            <a:r>
              <a:rPr lang="pl-PL" sz="2800" b="1" u="sng" dirty="0" smtClean="0">
                <a:solidFill>
                  <a:srgbClr val="00B050"/>
                </a:solidFill>
              </a:rPr>
              <a:t>przygotowanie</a:t>
            </a:r>
            <a:r>
              <a:rPr lang="pl-PL" sz="2800" b="1" dirty="0" smtClean="0">
                <a:solidFill>
                  <a:schemeClr val="tx1"/>
                </a:solidFill>
              </a:rPr>
              <a:t> koncepcji </a:t>
            </a:r>
            <a:br>
              <a:rPr lang="pl-PL" sz="2800" b="1" dirty="0" smtClean="0">
                <a:solidFill>
                  <a:schemeClr val="tx1"/>
                </a:solidFill>
              </a:rPr>
            </a:br>
            <a:r>
              <a:rPr lang="pl-PL" sz="2800" b="1" dirty="0" smtClean="0">
                <a:solidFill>
                  <a:schemeClr val="tx1"/>
                </a:solidFill>
              </a:rPr>
              <a:t>Smart Village</a:t>
            </a:r>
            <a:endParaRPr lang="pl-PL" sz="2800" b="1" dirty="0">
              <a:solidFill>
                <a:schemeClr val="tx1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4760404" y="3359467"/>
            <a:ext cx="3466428" cy="1910452"/>
          </a:xfrm>
          <a:prstGeom prst="round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b="1" dirty="0" smtClean="0">
                <a:solidFill>
                  <a:schemeClr val="tx1"/>
                </a:solidFill>
              </a:rPr>
              <a:t>Wsparcie </a:t>
            </a:r>
            <a:r>
              <a:rPr lang="pl-PL" sz="2800" b="1" dirty="0">
                <a:solidFill>
                  <a:schemeClr val="tx1"/>
                </a:solidFill>
              </a:rPr>
              <a:t>na </a:t>
            </a:r>
            <a:r>
              <a:rPr lang="pl-PL" sz="2800" b="1" u="sng" dirty="0">
                <a:solidFill>
                  <a:srgbClr val="00B050"/>
                </a:solidFill>
              </a:rPr>
              <a:t>realizację</a:t>
            </a:r>
            <a:r>
              <a:rPr lang="pl-PL" sz="2800" b="1" dirty="0">
                <a:solidFill>
                  <a:schemeClr val="tx1"/>
                </a:solidFill>
              </a:rPr>
              <a:t> </a:t>
            </a:r>
            <a:endParaRPr lang="pl-PL" sz="2800" b="1" dirty="0" smtClean="0">
              <a:solidFill>
                <a:schemeClr val="tx1"/>
              </a:solidFill>
            </a:endParaRPr>
          </a:p>
          <a:p>
            <a:pPr algn="ctr"/>
            <a:r>
              <a:rPr lang="pl-PL" sz="2800" b="1" dirty="0" smtClean="0">
                <a:solidFill>
                  <a:schemeClr val="tx1"/>
                </a:solidFill>
              </a:rPr>
              <a:t>koncepcji </a:t>
            </a:r>
            <a:br>
              <a:rPr lang="pl-PL" sz="2800" b="1" dirty="0" smtClean="0">
                <a:solidFill>
                  <a:schemeClr val="tx1"/>
                </a:solidFill>
              </a:rPr>
            </a:br>
            <a:r>
              <a:rPr lang="pl-PL" sz="2800" b="1" dirty="0" smtClean="0">
                <a:solidFill>
                  <a:schemeClr val="tx1"/>
                </a:solidFill>
              </a:rPr>
              <a:t>Smart </a:t>
            </a:r>
            <a:r>
              <a:rPr lang="pl-PL" sz="2800" b="1" dirty="0">
                <a:solidFill>
                  <a:schemeClr val="tx1"/>
                </a:solidFill>
              </a:rPr>
              <a:t>Village</a:t>
            </a:r>
          </a:p>
        </p:txBody>
      </p:sp>
    </p:spTree>
    <p:extLst>
      <p:ext uri="{BB962C8B-B14F-4D97-AF65-F5344CB8AC3E}">
        <p14:creationId xmlns:p14="http://schemas.microsoft.com/office/powerpoint/2010/main" val="372941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Wsparcie na </a:t>
            </a:r>
            <a:r>
              <a:rPr lang="pl-PL" sz="3600" dirty="0"/>
              <a:t>przygotowanie </a:t>
            </a:r>
            <a:r>
              <a:rPr lang="pl-PL" sz="3600" dirty="0" smtClean="0"/>
              <a:t>i realizację koncepcji Smart Village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pl-PL" dirty="0" smtClean="0"/>
              <a:t>Przygotowanie koncepcji SV: </a:t>
            </a:r>
          </a:p>
          <a:p>
            <a:pPr lvl="1">
              <a:spcBef>
                <a:spcPts val="1800"/>
              </a:spcBef>
            </a:pPr>
            <a:r>
              <a:rPr lang="pl-PL" dirty="0" smtClean="0"/>
              <a:t>Współpraca: </a:t>
            </a:r>
            <a:r>
              <a:rPr lang="pl-PL" b="1" dirty="0" smtClean="0"/>
              <a:t>art</a:t>
            </a:r>
            <a:r>
              <a:rPr lang="pl-PL" b="1" dirty="0"/>
              <a:t>. 71 projektu </a:t>
            </a:r>
            <a:r>
              <a:rPr lang="pl-PL" b="1" dirty="0" smtClean="0"/>
              <a:t>rozporządzenia*</a:t>
            </a:r>
            <a:r>
              <a:rPr lang="pl-PL" dirty="0" smtClean="0"/>
              <a:t>;</a:t>
            </a:r>
          </a:p>
          <a:p>
            <a:pPr>
              <a:spcBef>
                <a:spcPts val="1800"/>
              </a:spcBef>
            </a:pPr>
            <a:r>
              <a:rPr lang="pl-PL" dirty="0" smtClean="0"/>
              <a:t>Realizacja koncepcji SV: </a:t>
            </a:r>
          </a:p>
          <a:p>
            <a:pPr lvl="1">
              <a:spcBef>
                <a:spcPts val="1800"/>
              </a:spcBef>
            </a:pPr>
            <a:r>
              <a:rPr lang="pl-PL" dirty="0" smtClean="0"/>
              <a:t>Inwestycje: </a:t>
            </a:r>
            <a:r>
              <a:rPr lang="pl-PL" b="1" dirty="0" smtClean="0"/>
              <a:t>art. 68 projektu rozporządzenia*</a:t>
            </a:r>
          </a:p>
          <a:p>
            <a:pPr marL="0" indent="0">
              <a:spcBef>
                <a:spcPts val="1200"/>
              </a:spcBef>
              <a:buNone/>
            </a:pPr>
            <a:endParaRPr lang="pl-PL" sz="1400" b="1" dirty="0"/>
          </a:p>
          <a:p>
            <a:pPr marL="0" indent="0">
              <a:spcBef>
                <a:spcPts val="1200"/>
              </a:spcBef>
              <a:buNone/>
            </a:pPr>
            <a:r>
              <a:rPr lang="pl-PL" sz="1400" b="1" dirty="0" smtClean="0"/>
              <a:t>*</a:t>
            </a:r>
            <a:r>
              <a:rPr lang="pl-PL" sz="1400" dirty="0" smtClean="0"/>
              <a:t> </a:t>
            </a:r>
            <a:r>
              <a:rPr lang="pl-PL" sz="1400" dirty="0"/>
              <a:t>Projekt rozporządzenia Parlamentu Europejskiego i Rady ustanawiającego przepisy dotyczące wsparcia na podstawie planów strategicznych sporządzanych przez państwa członkowskie w ramach wspólnej polityki rolnej (planów strategicznych WPR) i finansowanych z Europejskiego Funduszu Rolniczego Gwarancji (EFRG) i z Europejskiego Funduszu Rolnego na rzecz Rozwoju Obszarów Wiejskich (EFRROW) oraz uchylającego rozporządzenie Parlamentu Europejskiego i Rady (UE) nr1305/2013 i rozporządzenie Parlamentu Europejskiego i Rady (UE) nr1307/2013</a:t>
            </a:r>
          </a:p>
        </p:txBody>
      </p:sp>
    </p:spTree>
    <p:extLst>
      <p:ext uri="{BB962C8B-B14F-4D97-AF65-F5344CB8AC3E}">
        <p14:creationId xmlns:p14="http://schemas.microsoft.com/office/powerpoint/2010/main" val="365504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Zasięg terytorialny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pl-PL" dirty="0" smtClean="0"/>
              <a:t>obszar wiejski z wyłączeniem miast o liczbie ludności przekraczającej </a:t>
            </a:r>
            <a:r>
              <a:rPr lang="pl-PL" b="1" dirty="0" smtClean="0"/>
              <a:t>20 tysięcy</a:t>
            </a:r>
            <a:r>
              <a:rPr lang="pl-PL" dirty="0" smtClean="0"/>
              <a:t>;</a:t>
            </a:r>
          </a:p>
          <a:p>
            <a:pPr>
              <a:spcBef>
                <a:spcPts val="1800"/>
              </a:spcBef>
            </a:pPr>
            <a:r>
              <a:rPr lang="pl-PL" dirty="0" smtClean="0"/>
              <a:t>Koncepcja Smart Village będzie realizowana na obszarze </a:t>
            </a:r>
            <a:r>
              <a:rPr lang="pl-PL" b="1" dirty="0" smtClean="0"/>
              <a:t>jednej miejscowości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981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Beneficjenci Smart </a:t>
            </a:r>
            <a:r>
              <a:rPr lang="pl-PL" sz="3600" dirty="0"/>
              <a:t>Village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pl-PL" sz="2400" dirty="0"/>
              <a:t>Wsparcie na przygotowanie </a:t>
            </a:r>
            <a:r>
              <a:rPr lang="pl-PL" sz="2400" dirty="0" smtClean="0"/>
              <a:t>koncepcji </a:t>
            </a:r>
            <a:r>
              <a:rPr lang="pl-PL" sz="2400" dirty="0"/>
              <a:t>Smart Village</a:t>
            </a:r>
            <a:r>
              <a:rPr lang="pl-PL" sz="2800" dirty="0"/>
              <a:t>:</a:t>
            </a:r>
            <a:endParaRPr lang="pl-PL" sz="2800" dirty="0" smtClean="0"/>
          </a:p>
          <a:p>
            <a:pPr lvl="2">
              <a:spcBef>
                <a:spcPts val="600"/>
              </a:spcBef>
            </a:pPr>
            <a:r>
              <a:rPr lang="pl-PL" sz="2100" dirty="0" smtClean="0"/>
              <a:t>osoba fizyczna,</a:t>
            </a:r>
          </a:p>
          <a:p>
            <a:pPr lvl="2">
              <a:spcBef>
                <a:spcPts val="600"/>
              </a:spcBef>
            </a:pPr>
            <a:r>
              <a:rPr lang="pl-PL" sz="2100" dirty="0" smtClean="0"/>
              <a:t>osoba prawna, w tym organizacje pozarządowe (np. LGD);</a:t>
            </a:r>
          </a:p>
          <a:p>
            <a:pPr>
              <a:spcBef>
                <a:spcPts val="600"/>
              </a:spcBef>
            </a:pPr>
            <a:r>
              <a:rPr lang="pl-PL" sz="2400" dirty="0"/>
              <a:t>Wsparcie na realizację </a:t>
            </a:r>
            <a:r>
              <a:rPr lang="pl-PL" sz="2400" dirty="0" smtClean="0"/>
              <a:t>koncepcji </a:t>
            </a:r>
            <a:r>
              <a:rPr lang="pl-PL" sz="2400" dirty="0"/>
              <a:t>Smart </a:t>
            </a:r>
            <a:r>
              <a:rPr lang="pl-PL" sz="2400" dirty="0" smtClean="0"/>
              <a:t>Village:</a:t>
            </a:r>
          </a:p>
          <a:p>
            <a:pPr lvl="2">
              <a:spcBef>
                <a:spcPts val="600"/>
              </a:spcBef>
            </a:pPr>
            <a:r>
              <a:rPr lang="pl-PL" sz="2100" dirty="0"/>
              <a:t>osoba fizyczna, w tym osoba fizyczna wykonująca działalność </a:t>
            </a:r>
            <a:r>
              <a:rPr lang="pl-PL" sz="2100" dirty="0" smtClean="0"/>
              <a:t>gospodarczą,</a:t>
            </a:r>
            <a:endParaRPr lang="pl-PL" sz="2100" dirty="0"/>
          </a:p>
          <a:p>
            <a:pPr lvl="2">
              <a:spcBef>
                <a:spcPts val="600"/>
              </a:spcBef>
            </a:pPr>
            <a:r>
              <a:rPr lang="pl-PL" sz="2100" dirty="0" smtClean="0"/>
              <a:t>osoba </a:t>
            </a:r>
            <a:r>
              <a:rPr lang="pl-PL" sz="2100" dirty="0"/>
              <a:t>prawna, w tym organizacje pozarządowe (np. LGD) oraz jednostki samorządu terytorialnego (np. gminy</a:t>
            </a:r>
            <a:r>
              <a:rPr lang="pl-PL" sz="2100" dirty="0" smtClean="0"/>
              <a:t>).</a:t>
            </a:r>
            <a:endParaRPr lang="pl-PL" sz="21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pl-PL" sz="2400" dirty="0" smtClean="0"/>
              <a:t>Stworzenie </a:t>
            </a:r>
            <a:r>
              <a:rPr lang="pl-PL" sz="2400" dirty="0"/>
              <a:t>koncepcji Smart Village </a:t>
            </a:r>
            <a:r>
              <a:rPr lang="pl-PL" sz="2400" dirty="0" smtClean="0"/>
              <a:t>realizowane </a:t>
            </a:r>
            <a:r>
              <a:rPr lang="pl-PL" sz="2400" dirty="0"/>
              <a:t>jest poprzez partnerstwo </a:t>
            </a:r>
            <a:r>
              <a:rPr lang="pl-PL" sz="2400" dirty="0" smtClean="0"/>
              <a:t>co najmniej </a:t>
            </a:r>
            <a:r>
              <a:rPr lang="pl-PL" sz="2400" dirty="0"/>
              <a:t>dwóch podmiotów, </a:t>
            </a:r>
            <a:r>
              <a:rPr lang="pl-PL" sz="2400" dirty="0" smtClean="0"/>
              <a:t>z </a:t>
            </a:r>
            <a:r>
              <a:rPr lang="pl-PL" sz="2400" dirty="0"/>
              <a:t>czego jeden z nich jest beneficjentem.</a:t>
            </a: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244401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Średni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8194</TotalTime>
  <Words>875</Words>
  <Application>Microsoft Office PowerPoint</Application>
  <PresentationFormat>Pokaz na ekranie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Średni</vt:lpstr>
      <vt:lpstr>Prezentacja programu PowerPoint</vt:lpstr>
      <vt:lpstr>Smart Villages w Planie Strategicznym 2021-2027</vt:lpstr>
      <vt:lpstr>Cele interwencji</vt:lpstr>
      <vt:lpstr>Potrzeby, jakie ma spełnić realizacja koncepcji Smart Village</vt:lpstr>
      <vt:lpstr>Wskaźniki realizowane  w ramach Smart Village</vt:lpstr>
      <vt:lpstr>Smart Villages – logika interwencji</vt:lpstr>
      <vt:lpstr>Wsparcie na przygotowanie i realizację koncepcji Smart Village</vt:lpstr>
      <vt:lpstr>Zasięg terytorialny</vt:lpstr>
      <vt:lpstr>Beneficjenci Smart Village</vt:lpstr>
      <vt:lpstr>Forma pomocy</vt:lpstr>
      <vt:lpstr>Stawka i poziom pomocy</vt:lpstr>
      <vt:lpstr>Kryteria dostępu – wsparcie na przygotowanie koncepcji Smart Village</vt:lpstr>
      <vt:lpstr>Kryteria dostępu – wsparcie na realizację koncepcji Smart Village</vt:lpstr>
      <vt:lpstr>Dodatkowe warunki – przygotowanie koncepcji Smart Village</vt:lpstr>
      <vt:lpstr>Dodatkowe warunki – przygotowanie koncepcji Smart Village</vt:lpstr>
      <vt:lpstr>Realizacja koncepcji Smart Village</vt:lpstr>
      <vt:lpstr>Realizacja koncepcji Smart Village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pscian</dc:creator>
  <cp:lastModifiedBy>Krajewska Beata</cp:lastModifiedBy>
  <cp:revision>1050</cp:revision>
  <cp:lastPrinted>2019-01-29T09:26:07Z</cp:lastPrinted>
  <dcterms:created xsi:type="dcterms:W3CDTF">2015-04-28T10:36:03Z</dcterms:created>
  <dcterms:modified xsi:type="dcterms:W3CDTF">2019-12-02T08:20:38Z</dcterms:modified>
</cp:coreProperties>
</file>